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72" r:id="rId2"/>
    <p:sldId id="270" r:id="rId3"/>
    <p:sldId id="259" r:id="rId4"/>
    <p:sldId id="260" r:id="rId5"/>
    <p:sldId id="261" r:id="rId6"/>
    <p:sldId id="262" r:id="rId7"/>
    <p:sldId id="274" r:id="rId8"/>
    <p:sldId id="263" r:id="rId9"/>
    <p:sldId id="264" r:id="rId10"/>
    <p:sldId id="265" r:id="rId11"/>
    <p:sldId id="266" r:id="rId12"/>
    <p:sldId id="271" r:id="rId13"/>
    <p:sldId id="268" r:id="rId14"/>
  </p:sldIdLst>
  <p:sldSz cx="17475200" cy="9753600"/>
  <p:notesSz cx="6858000" cy="9144000"/>
  <p:embeddedFontLst>
    <p:embeddedFont>
      <p:font typeface="Tahoma" panose="020B0604030504040204" pitchFamily="34" charset="0"/>
      <p:regular r:id="rId15"/>
      <p:bold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1EC"/>
    <a:srgbClr val="EFE9E5"/>
    <a:srgbClr val="EFEDE1"/>
    <a:srgbClr val="F1F2ED"/>
    <a:srgbClr val="F2F1E9"/>
    <a:srgbClr val="F1EFE3"/>
    <a:srgbClr val="EFECE5"/>
    <a:srgbClr val="979893"/>
    <a:srgbClr val="787974"/>
    <a:srgbClr val="E9E8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45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201420" y="9040144"/>
            <a:ext cx="3931920" cy="519289"/>
          </a:xfrm>
          <a:prstGeom prst="rect">
            <a:avLst/>
          </a:prstGeom>
        </p:spPr>
        <p:txBody>
          <a:bodyPr/>
          <a:lstStyle/>
          <a:p>
            <a:fld id="{F89F982E-00B8-4BF5-B7B9-D6FFD7033AA8}" type="datetimeFigureOut">
              <a:rPr lang="ru-RU" smtClean="0"/>
              <a:pPr/>
              <a:t>21.07.2026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788660" y="9040144"/>
            <a:ext cx="5897880" cy="519289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2341860" y="9040144"/>
            <a:ext cx="3931920" cy="519289"/>
          </a:xfrm>
          <a:prstGeom prst="rect">
            <a:avLst/>
          </a:prstGeom>
        </p:spPr>
        <p:txBody>
          <a:bodyPr/>
          <a:lstStyle/>
          <a:p>
            <a:fld id="{DDE1DDA4-E1F5-4581-8187-8B72C4B5DE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366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oil.qoldau.kz/ru/info/map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solidFill>
            <a:srgbClr val="EAF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56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13" y="57943"/>
            <a:ext cx="4392912" cy="20331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470" y="1900668"/>
            <a:ext cx="9247730" cy="444386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13566" y="7090518"/>
            <a:ext cx="13157200" cy="825500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 algn="ctr"/>
            <a:r>
              <a:rPr lang="ru" sz="2800" dirty="0">
                <a:latin typeface="Tahoma"/>
              </a:rPr>
              <a:t>Политика двойного ценообразования и внедрение </a:t>
            </a:r>
            <a:r>
              <a:rPr lang="ru" sz="2800" dirty="0" smtClean="0">
                <a:latin typeface="Tahoma"/>
              </a:rPr>
              <a:t>сервиса </a:t>
            </a:r>
            <a:r>
              <a:rPr lang="en-US" sz="2800" dirty="0" smtClean="0">
                <a:latin typeface="Tahoma"/>
              </a:rPr>
              <a:t>«</a:t>
            </a:r>
            <a:r>
              <a:rPr lang="en-US" sz="2800" dirty="0" err="1" smtClean="0">
                <a:latin typeface="Tahoma"/>
              </a:rPr>
              <a:t>Tulpar</a:t>
            </a:r>
            <a:r>
              <a:rPr lang="en-US" sz="2800" dirty="0">
                <a:latin typeface="Tahoma"/>
              </a:rPr>
              <a:t>» </a:t>
            </a:r>
            <a:r>
              <a:rPr lang="ru-RU" sz="2800" dirty="0" smtClean="0">
                <a:latin typeface="Tahoma"/>
              </a:rPr>
              <a:t/>
            </a:r>
            <a:br>
              <a:rPr lang="ru-RU" sz="2800" dirty="0" smtClean="0">
                <a:latin typeface="Tahoma"/>
              </a:rPr>
            </a:br>
            <a:r>
              <a:rPr lang="ru" sz="2800" dirty="0" smtClean="0">
                <a:latin typeface="Tahoma"/>
              </a:rPr>
              <a:t>для </a:t>
            </a:r>
            <a:r>
              <a:rPr lang="ru" sz="2800" dirty="0">
                <a:latin typeface="Tahoma"/>
              </a:rPr>
              <a:t>предотвращения вымывания топливных </a:t>
            </a:r>
            <a:r>
              <a:rPr lang="ru" sz="2800" dirty="0" smtClean="0">
                <a:latin typeface="Tahoma"/>
              </a:rPr>
              <a:t>резервов</a:t>
            </a:r>
            <a:endParaRPr lang="ru" sz="2800" dirty="0">
              <a:latin typeface="Tahoma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2826" y="3065724"/>
            <a:ext cx="8308574" cy="2336574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 algn="ctr">
              <a:lnSpc>
                <a:spcPct val="90000"/>
              </a:lnSpc>
            </a:pPr>
            <a:r>
              <a:rPr lang="ru" sz="4900" b="1" dirty="0">
                <a:solidFill>
                  <a:schemeClr val="accent1">
                    <a:lumMod val="75000"/>
                  </a:schemeClr>
                </a:solidFill>
                <a:latin typeface="Tahoma"/>
              </a:rPr>
              <a:t>Цифровой клапан: </a:t>
            </a:r>
            <a:endParaRPr lang="en-US" sz="4900" b="1" dirty="0" smtClean="0">
              <a:solidFill>
                <a:schemeClr val="accent1">
                  <a:lumMod val="75000"/>
                </a:schemeClr>
              </a:solidFill>
              <a:latin typeface="Tahoma"/>
            </a:endParaRPr>
          </a:p>
          <a:p>
            <a:pPr marL="0" marR="0" indent="0" algn="ctr">
              <a:lnSpc>
                <a:spcPct val="90000"/>
              </a:lnSpc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latin typeface="Tahoma"/>
              </a:rPr>
              <a:t>з</a:t>
            </a:r>
            <a:r>
              <a:rPr lang="ru" sz="4900" b="1" dirty="0" smtClean="0">
                <a:solidFill>
                  <a:schemeClr val="accent1">
                    <a:lumMod val="75000"/>
                  </a:schemeClr>
                </a:solidFill>
                <a:latin typeface="Tahoma"/>
              </a:rPr>
              <a:t>ащита </a:t>
            </a:r>
            <a:r>
              <a:rPr lang="ru" sz="4900" b="1" dirty="0">
                <a:solidFill>
                  <a:schemeClr val="accent1">
                    <a:lumMod val="75000"/>
                  </a:schemeClr>
                </a:solidFill>
                <a:latin typeface="Tahoma"/>
              </a:rPr>
              <a:t>внутреннего </a:t>
            </a:r>
            <a:endParaRPr lang="en-US" sz="4900" b="1" dirty="0" smtClean="0">
              <a:solidFill>
                <a:schemeClr val="accent1">
                  <a:lumMod val="75000"/>
                </a:schemeClr>
              </a:solidFill>
              <a:latin typeface="Tahoma"/>
            </a:endParaRPr>
          </a:p>
          <a:p>
            <a:pPr marL="0" marR="0" indent="0" algn="ctr">
              <a:lnSpc>
                <a:spcPct val="90000"/>
              </a:lnSpc>
            </a:pPr>
            <a:r>
              <a:rPr lang="ru" sz="4900" b="1" dirty="0" smtClean="0">
                <a:solidFill>
                  <a:schemeClr val="accent1">
                    <a:lumMod val="75000"/>
                  </a:schemeClr>
                </a:solidFill>
                <a:latin typeface="Tahoma"/>
              </a:rPr>
              <a:t>рынка </a:t>
            </a:r>
            <a:r>
              <a:rPr lang="ru" sz="4900" b="1" dirty="0">
                <a:solidFill>
                  <a:schemeClr val="accent1">
                    <a:lumMod val="75000"/>
                  </a:schemeClr>
                </a:solidFill>
                <a:latin typeface="Tahoma"/>
              </a:rPr>
              <a:t>ГСМ Казахстана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9938" y="8858249"/>
            <a:ext cx="15903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АО «Информационно-учетный центр» МФ РК</a:t>
            </a:r>
          </a:p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Астана</a:t>
            </a:r>
            <a:r>
              <a:rPr lang="kk-KZ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r>
              <a:rPr lang="kk-KZ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x-none" b="1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95500" y="1349285"/>
            <a:ext cx="3627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E0AA7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tulpar.Qoldau.kz</a:t>
            </a:r>
          </a:p>
        </p:txBody>
      </p:sp>
    </p:spTree>
    <p:extLst>
      <p:ext uri="{BB962C8B-B14F-4D97-AF65-F5344CB8AC3E}">
        <p14:creationId xmlns:p14="http://schemas.microsoft.com/office/powerpoint/2010/main" val="3384679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694" y="325721"/>
            <a:ext cx="17843592" cy="9753600"/>
          </a:xfrm>
          <a:prstGeom prst="rect">
            <a:avLst/>
          </a:prstGeom>
        </p:spPr>
      </p:pic>
      <p:sp>
        <p:nvSpPr>
          <p:cNvPr id="26" name="Скругленный прямоугольник 25"/>
          <p:cNvSpPr/>
          <p:nvPr/>
        </p:nvSpPr>
        <p:spPr>
          <a:xfrm>
            <a:off x="8704102" y="6762400"/>
            <a:ext cx="2304378" cy="1068706"/>
          </a:xfrm>
          <a:prstGeom prst="roundRect">
            <a:avLst/>
          </a:prstGeom>
          <a:solidFill>
            <a:srgbClr val="F0F1EC"/>
          </a:solidFill>
          <a:ln w="28575">
            <a:solidFill>
              <a:schemeClr val="accent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1416116" y="6764004"/>
            <a:ext cx="2304378" cy="1068706"/>
          </a:xfrm>
          <a:prstGeom prst="roundRect">
            <a:avLst/>
          </a:prstGeom>
          <a:solidFill>
            <a:srgbClr val="F0F1EC"/>
          </a:solidFill>
          <a:ln w="28575">
            <a:solidFill>
              <a:schemeClr val="accent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4128130" y="6762400"/>
            <a:ext cx="2304378" cy="1068706"/>
          </a:xfrm>
          <a:prstGeom prst="roundRect">
            <a:avLst/>
          </a:prstGeom>
          <a:solidFill>
            <a:srgbClr val="F0F1EC"/>
          </a:solidFill>
          <a:ln w="28575">
            <a:solidFill>
              <a:schemeClr val="accent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1416116" y="4560606"/>
            <a:ext cx="2304378" cy="1068706"/>
          </a:xfrm>
          <a:prstGeom prst="roundRect">
            <a:avLst/>
          </a:prstGeom>
          <a:solidFill>
            <a:srgbClr val="F0F1EC"/>
          </a:solidFill>
          <a:ln w="28575">
            <a:solidFill>
              <a:schemeClr val="accent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704102" y="4561386"/>
            <a:ext cx="2304378" cy="1068706"/>
          </a:xfrm>
          <a:prstGeom prst="roundRect">
            <a:avLst/>
          </a:prstGeom>
          <a:solidFill>
            <a:srgbClr val="F0F1EC"/>
          </a:solidFill>
          <a:ln w="28575">
            <a:solidFill>
              <a:schemeClr val="accent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419801" y="4562166"/>
            <a:ext cx="1848139" cy="1068706"/>
          </a:xfrm>
          <a:prstGeom prst="roundRect">
            <a:avLst/>
          </a:prstGeom>
          <a:solidFill>
            <a:srgbClr val="F0F1EC"/>
          </a:solidFill>
          <a:ln w="28575">
            <a:solidFill>
              <a:schemeClr val="accent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941649" y="2628735"/>
            <a:ext cx="2304378" cy="1068706"/>
          </a:xfrm>
          <a:prstGeom prst="roundRect">
            <a:avLst/>
          </a:prstGeom>
          <a:solidFill>
            <a:srgbClr val="F0F1EC"/>
          </a:solidFill>
          <a:ln w="28575">
            <a:solidFill>
              <a:schemeClr val="accent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208565" y="2623615"/>
            <a:ext cx="2304378" cy="1068706"/>
          </a:xfrm>
          <a:prstGeom prst="roundRect">
            <a:avLst/>
          </a:prstGeom>
          <a:solidFill>
            <a:srgbClr val="F0F1EC"/>
          </a:solidFill>
          <a:ln w="28575">
            <a:solidFill>
              <a:schemeClr val="accent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38387" y="359624"/>
            <a:ext cx="11129990" cy="144914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/>
            <a:r>
              <a:rPr lang="ru" sz="40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Пользовательский путь:</a:t>
            </a:r>
          </a:p>
          <a:p>
            <a:pPr marL="0" marR="0" indent="0">
              <a:lnSpc>
                <a:spcPct val="90000"/>
              </a:lnSpc>
            </a:pPr>
            <a:r>
              <a:rPr lang="ru" sz="40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</a:t>
            </a:r>
            <a:r>
              <a:rPr lang="ru" sz="40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екундная </a:t>
            </a:r>
            <a:r>
              <a:rPr lang="ru" sz="40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транзакция на кассе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883433" y="4812911"/>
            <a:ext cx="1369743" cy="562455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 algn="ctr">
              <a:lnSpc>
                <a:spcPct val="97000"/>
              </a:lnSpc>
            </a:pPr>
            <a:r>
              <a:rPr lang="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Отпускает топливо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60975" y="7086902"/>
            <a:ext cx="1990785" cy="411178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API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Tulpar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65858" y="7027444"/>
            <a:ext cx="1912347" cy="538617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 algn="ctr">
              <a:lnSpc>
                <a:spcPct val="95000"/>
              </a:lnSpc>
            </a:pPr>
            <a:r>
              <a:rPr lang="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Метод 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Reserve </a:t>
            </a:r>
            <a:r>
              <a:rPr lang="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(холдирует объем)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512875" y="6944412"/>
            <a:ext cx="2105096" cy="660348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 algn="ctr">
              <a:lnSpc>
                <a:spcPct val="95000"/>
              </a:lnSpc>
            </a:pPr>
            <a:r>
              <a:rPr lang="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Метод 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Fact </a:t>
            </a:r>
            <a:endPara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indent="0" algn="ctr">
              <a:lnSpc>
                <a:spcPct val="95000"/>
              </a:lnSpc>
            </a:pPr>
            <a:r>
              <a:rPr lang="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получает </a:t>
            </a:r>
            <a:r>
              <a:rPr lang="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чек от </a:t>
            </a:r>
            <a:r>
              <a:rPr lang="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АЗС)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224889" y="6991953"/>
            <a:ext cx="2110860" cy="574108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 algn="ctr">
              <a:lnSpc>
                <a:spcPct val="96000"/>
              </a:lnSpc>
            </a:pPr>
            <a:r>
              <a:rPr lang="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Списывает факт / 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Audit Log </a:t>
            </a:r>
            <a:r>
              <a:rPr lang="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(Антифрод)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631007" y="8841219"/>
            <a:ext cx="9660990" cy="40364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marL="0" marR="0" indent="0" algn="r"/>
            <a:r>
              <a:rPr lang="ru" sz="28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Общее время физического взаимодействия: &lt; 15 секунд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8387" y="2901099"/>
            <a:ext cx="2606962" cy="562983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>
              <a:lnSpc>
                <a:spcPct val="95000"/>
              </a:lnSpc>
            </a:pPr>
            <a:r>
              <a:rPr lang="ru" sz="2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Гражданин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0975" y="4989276"/>
            <a:ext cx="2547590" cy="54260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ru" sz="28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Оператор АЗС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665701" y="4966907"/>
            <a:ext cx="1451753" cy="222633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Сканирует 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QR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061568" y="2806092"/>
            <a:ext cx="2064540" cy="652338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 algn="ctr">
              <a:lnSpc>
                <a:spcPct val="96000"/>
              </a:lnSpc>
            </a:pPr>
            <a:r>
              <a:rPr lang="kk-K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Отображается </a:t>
            </a:r>
            <a:br>
              <a:rPr lang="kk-K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QR-</a:t>
            </a:r>
            <a:r>
              <a:rPr lang="kk-K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код и доступные лимиты</a:t>
            </a:r>
            <a:endParaRPr lang="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51505" y="2894696"/>
            <a:ext cx="2130712" cy="506153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marL="0" marR="0" indent="0" algn="ctr"/>
            <a:r>
              <a:rPr lang="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Открывает </a:t>
            </a:r>
            <a:r>
              <a:rPr lang="en-U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eGov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Mobile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marR="0" indent="0" algn="ctr"/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Kaspi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Halyk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др.)</a:t>
            </a: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897663" y="4735694"/>
            <a:ext cx="1969814" cy="727883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 algn="ctr">
              <a:lnSpc>
                <a:spcPct val="95000"/>
              </a:lnSpc>
            </a:pPr>
            <a:r>
              <a:rPr lang="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Видит доступный лимит и вводит объем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32231" y="2390503"/>
            <a:ext cx="16727860" cy="5969726"/>
          </a:xfrm>
          <a:prstGeom prst="roundRect">
            <a:avLst>
              <a:gd name="adj" fmla="val 4413"/>
            </a:avLst>
          </a:prstGeom>
          <a:noFill/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332231" y="4010297"/>
            <a:ext cx="16727860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32231" y="6239692"/>
            <a:ext cx="16727860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8283492" y="5102070"/>
            <a:ext cx="356020" cy="512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10998037" y="5089018"/>
            <a:ext cx="356020" cy="512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13740273" y="7292491"/>
            <a:ext cx="356020" cy="512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7093838" y="3846993"/>
            <a:ext cx="0" cy="52993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9863341" y="5726411"/>
            <a:ext cx="1390" cy="970822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16663275" y="411460"/>
            <a:ext cx="624981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82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ru-RU" sz="2382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endParaRPr lang="ru-RU" sz="2382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4328808" y="6762400"/>
            <a:ext cx="2304378" cy="1068706"/>
          </a:xfrm>
          <a:prstGeom prst="roundRect">
            <a:avLst/>
          </a:prstGeom>
          <a:solidFill>
            <a:srgbClr val="F0F1EC"/>
          </a:solidFill>
          <a:ln w="28575">
            <a:solidFill>
              <a:schemeClr val="accent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5150180" y="3873555"/>
            <a:ext cx="13735" cy="284712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6120620" y="3846993"/>
            <a:ext cx="16512" cy="287369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4480673" y="6963618"/>
            <a:ext cx="2064540" cy="999185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 algn="ctr">
              <a:lnSpc>
                <a:spcPct val="96000"/>
              </a:lnSpc>
            </a:pP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API </a:t>
            </a:r>
            <a:r>
              <a:rPr lang="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проверяет </a:t>
            </a:r>
            <a:r>
              <a:rPr lang="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лимиты и выдает динамически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й</a:t>
            </a:r>
            <a:r>
              <a:rPr lang="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QR</a:t>
            </a:r>
            <a:r>
              <a:rPr lang="kk-K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код</a:t>
            </a:r>
            <a:endParaRPr lang="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 flipH="1">
            <a:off x="12565423" y="5758625"/>
            <a:ext cx="4488" cy="93860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Скругленный прямоугольник 35"/>
          <p:cNvSpPr/>
          <p:nvPr/>
        </p:nvSpPr>
        <p:spPr>
          <a:xfrm>
            <a:off x="10646229" y="3616054"/>
            <a:ext cx="4365512" cy="2288357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3403048" y="4127863"/>
            <a:ext cx="2756263" cy="1214846"/>
          </a:xfrm>
          <a:prstGeom prst="roundRect">
            <a:avLst/>
          </a:prstGeom>
          <a:solidFill>
            <a:srgbClr val="F1F2ED"/>
          </a:solidFill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9372635" y="4127863"/>
            <a:ext cx="2756263" cy="1214846"/>
          </a:xfrm>
          <a:prstGeom prst="roundRect">
            <a:avLst/>
          </a:prstGeom>
          <a:solidFill>
            <a:srgbClr val="F1F2ED"/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12"/>
          <p:cNvGrpSpPr/>
          <p:nvPr/>
        </p:nvGrpSpPr>
        <p:grpSpPr>
          <a:xfrm>
            <a:off x="483967" y="321565"/>
            <a:ext cx="16308936" cy="8910880"/>
            <a:chOff x="435346" y="320853"/>
            <a:chExt cx="8694586" cy="475055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435346" y="320853"/>
              <a:ext cx="6281225" cy="759655"/>
            </a:xfrm>
            <a:prstGeom prst="rect">
              <a:avLst/>
            </a:prstGeom>
            <a:noFill/>
          </p:spPr>
          <p:txBody>
            <a:bodyPr lIns="0" tIns="0" rIns="0" bIns="0">
              <a:noAutofit/>
            </a:bodyPr>
            <a:lstStyle/>
            <a:p>
              <a:pPr marL="0" marR="0" indent="0"/>
              <a:r>
                <a:rPr lang="ru" sz="3600" b="1" dirty="0">
                  <a:solidFill>
                    <a:schemeClr val="accent1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Встроенный антифрод:</a:t>
              </a:r>
            </a:p>
            <a:p>
              <a:pPr marL="0" marR="0" indent="0">
                <a:lnSpc>
                  <a:spcPct val="92000"/>
                </a:lnSpc>
              </a:pPr>
              <a:r>
                <a:rPr lang="ru-RU" sz="3600" b="1" dirty="0">
                  <a:solidFill>
                    <a:schemeClr val="accent1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</a:t>
              </a:r>
              <a:r>
                <a:rPr lang="ru" sz="3600" b="1" dirty="0" smtClean="0">
                  <a:solidFill>
                    <a:schemeClr val="accent1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инамический </a:t>
              </a:r>
              <a:r>
                <a:rPr lang="en-US" sz="3600" b="1" dirty="0">
                  <a:solidFill>
                    <a:schemeClr val="accent1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QR </a:t>
              </a:r>
              <a:r>
                <a:rPr lang="ru" sz="3600" b="1" dirty="0">
                  <a:solidFill>
                    <a:schemeClr val="accent1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и строгий аудит</a:t>
              </a: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1551628" y="1384310"/>
              <a:ext cx="1712741" cy="326802"/>
            </a:xfrm>
            <a:prstGeom prst="rect">
              <a:avLst/>
            </a:prstGeom>
            <a:noFill/>
          </p:spPr>
          <p:txBody>
            <a:bodyPr wrap="none" lIns="0" tIns="0" rIns="0" bIns="0">
              <a:noAutofit/>
            </a:bodyPr>
            <a:lstStyle/>
            <a:p>
              <a:pPr marL="0" marR="0" indent="0" algn="ctr"/>
              <a:r>
                <a:rPr lang="ru" sz="2400" b="1" dirty="0">
                  <a:solidFill>
                    <a:schemeClr val="accent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График жизни </a:t>
              </a:r>
              <a:r>
                <a:rPr lang="ru" sz="2400" b="1" dirty="0" smtClean="0">
                  <a:solidFill>
                    <a:schemeClr val="accent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динамического </a:t>
              </a:r>
            </a:p>
            <a:p>
              <a:pPr marL="0" marR="0" indent="0" algn="ctr"/>
              <a:r>
                <a:rPr lang="ru" sz="2400" b="1" dirty="0" smtClean="0">
                  <a:solidFill>
                    <a:schemeClr val="accent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(временного</a:t>
              </a:r>
              <a:r>
                <a:rPr lang="ru-RU" sz="2400" b="1" dirty="0" smtClean="0">
                  <a:solidFill>
                    <a:schemeClr val="accent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) </a:t>
              </a:r>
              <a:r>
                <a:rPr lang="en-US" sz="2400" b="1" dirty="0" smtClean="0">
                  <a:solidFill>
                    <a:schemeClr val="accent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QR</a:t>
              </a:r>
              <a:r>
                <a:rPr lang="kk-KZ" sz="2400" b="1" dirty="0" smtClean="0">
                  <a:solidFill>
                    <a:schemeClr val="accent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-кода</a:t>
              </a:r>
              <a:endParaRPr lang="en-US" sz="24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5915464" y="1473590"/>
              <a:ext cx="2465363" cy="189914"/>
            </a:xfrm>
            <a:prstGeom prst="rect">
              <a:avLst/>
            </a:prstGeom>
            <a:noFill/>
          </p:spPr>
          <p:txBody>
            <a:bodyPr wrap="none" lIns="0" tIns="0" rIns="0" bIns="0">
              <a:noAutofit/>
            </a:bodyPr>
            <a:lstStyle/>
            <a:p>
              <a:pPr marL="0" marR="0" indent="0"/>
              <a:r>
                <a:rPr lang="ru" sz="2400" b="1" dirty="0">
                  <a:solidFill>
                    <a:schemeClr val="accent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Механика </a:t>
              </a:r>
              <a:r>
                <a:rPr lang="en-US" sz="2400" b="1" dirty="0" smtClean="0">
                  <a:solidFill>
                    <a:schemeClr val="accent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Reserve</a:t>
              </a:r>
              <a:r>
                <a:rPr lang="ru-RU" sz="2400" b="1" dirty="0" smtClean="0">
                  <a:solidFill>
                    <a:schemeClr val="accent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-</a:t>
              </a:r>
              <a:r>
                <a:rPr lang="en-US" sz="2400" b="1" dirty="0" smtClean="0">
                  <a:solidFill>
                    <a:schemeClr val="accent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&gt; Fact</a:t>
              </a:r>
              <a:endParaRPr lang="en-US" sz="24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587326" y="3875649"/>
              <a:ext cx="3875649" cy="608427"/>
            </a:xfrm>
            <a:prstGeom prst="rect">
              <a:avLst/>
            </a:prstGeom>
            <a:noFill/>
          </p:spPr>
          <p:txBody>
            <a:bodyPr lIns="0" tIns="0" rIns="0" bIns="0">
              <a:noAutofit/>
            </a:bodyPr>
            <a:lstStyle/>
            <a:p>
              <a:pPr marL="0" marR="0" indent="0" algn="ctr"/>
              <a:r>
                <a:rPr lang="ru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Время жизни: 1-3 минуты.</a:t>
              </a:r>
            </a:p>
            <a:p>
              <a:pPr marL="0" marR="0" indent="0" algn="ctr"/>
              <a:r>
                <a:rPr lang="ru" sz="2000" b="1" dirty="0" smtClean="0">
                  <a:solidFill>
                    <a:srgbClr val="A54A37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Ограничивается </a:t>
              </a:r>
              <a:r>
                <a:rPr lang="ru" sz="20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передача скриншота </a:t>
              </a:r>
              <a:r>
                <a:rPr lang="ru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третьим лицам </a:t>
              </a:r>
              <a:r>
                <a:rPr lang="ru" sz="20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/>
              </a:r>
              <a:br>
                <a:rPr lang="ru" sz="20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ru" sz="20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или перепродажа квоты </a:t>
              </a:r>
              <a:r>
                <a:rPr lang="ru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 </a:t>
              </a:r>
              <a:r>
                <a:rPr lang="en-US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Telegram</a:t>
              </a:r>
              <a:r>
                <a:rPr lang="ru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-чатах.</a:t>
              </a: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070463" y="3954915"/>
              <a:ext cx="3812345" cy="611944"/>
            </a:xfrm>
            <a:prstGeom prst="rect">
              <a:avLst/>
            </a:prstGeom>
            <a:noFill/>
          </p:spPr>
          <p:txBody>
            <a:bodyPr lIns="0" tIns="0" rIns="0" bIns="0">
              <a:noAutofit/>
            </a:bodyPr>
            <a:lstStyle/>
            <a:p>
              <a:pPr marL="0" marR="0" indent="0" algn="ctr"/>
              <a:r>
                <a:rPr lang="ru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Двухтактная система защищает от "зависаний". </a:t>
              </a:r>
              <a:r>
                <a:rPr lang="ru" sz="20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/>
              </a:r>
              <a:br>
                <a:rPr lang="ru" sz="20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ru" sz="20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Лишний </a:t>
              </a:r>
              <a:r>
                <a:rPr lang="ru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резерв моментально возвращается на суточный баланс гражданина.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45123" y="4863904"/>
              <a:ext cx="8584809" cy="207499"/>
            </a:xfrm>
            <a:prstGeom prst="rect">
              <a:avLst/>
            </a:prstGeom>
            <a:solidFill>
              <a:srgbClr val="5B7493"/>
            </a:solidFill>
          </p:spPr>
          <p:txBody>
            <a:bodyPr wrap="none" lIns="0" tIns="0" rIns="0" bIns="0">
              <a:noAutofit/>
            </a:bodyPr>
            <a:lstStyle/>
            <a:p>
              <a:pPr marL="0" marR="0" indent="0" algn="ctr">
                <a:spcBef>
                  <a:spcPts val="280"/>
                </a:spcBef>
              </a:pPr>
              <a:r>
                <a:rPr lang="en-US" sz="2000" b="1" dirty="0" smtClea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</a:t>
              </a:r>
              <a:r>
                <a:rPr lang="ru" sz="2000" b="1" dirty="0" smtClea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Итог</a:t>
              </a:r>
              <a:r>
                <a:rPr lang="ru" sz="2000" b="1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: </a:t>
              </a:r>
              <a:r>
                <a:rPr lang="ru" sz="2000" b="1" dirty="0" smtClea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полностью </a:t>
              </a:r>
              <a:r>
                <a:rPr lang="ru" sz="2000" b="1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исключается человеческий фактор. Данные мгновенно попадают в </a:t>
              </a:r>
              <a:r>
                <a:rPr lang="ru-RU" sz="2000" b="1" dirty="0" smtClea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системы МФ</a:t>
              </a:r>
              <a:r>
                <a:rPr lang="en-US" sz="2000" b="1" dirty="0" smtClea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  <a:endParaRPr lang="en-US" sz="2000"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5342536" y="2505942"/>
              <a:ext cx="1132449" cy="407963"/>
            </a:xfrm>
            <a:prstGeom prst="rect">
              <a:avLst/>
            </a:prstGeom>
            <a:noFill/>
          </p:spPr>
          <p:txBody>
            <a:bodyPr lIns="0" tIns="0" rIns="0" bIns="0">
              <a:noAutofit/>
            </a:bodyPr>
            <a:lstStyle/>
            <a:p>
              <a:pPr marL="0" marR="0" indent="0" algn="ctr">
                <a:lnSpc>
                  <a:spcPct val="96000"/>
                </a:lnSpc>
              </a:pPr>
              <a:r>
                <a:rPr lang="ru" sz="2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</a:t>
              </a:r>
              <a:r>
                <a:rPr lang="ru" sz="2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езерв </a:t>
              </a:r>
              <a:endPara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0" marR="0" indent="0" algn="ctr">
                <a:lnSpc>
                  <a:spcPct val="96000"/>
                </a:lnSpc>
              </a:pPr>
              <a:r>
                <a:rPr lang="ru" sz="16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</a:t>
              </a:r>
              <a:r>
                <a:rPr lang="ru" sz="16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н</a:t>
              </a:r>
              <a:r>
                <a:rPr lang="ru" sz="16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апример</a:t>
              </a:r>
              <a:r>
                <a:rPr lang="ru" sz="16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: 50 л)</a:t>
              </a: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320650" y="2504183"/>
              <a:ext cx="1473591" cy="411480"/>
            </a:xfrm>
            <a:prstGeom prst="rect">
              <a:avLst/>
            </a:prstGeom>
            <a:noFill/>
          </p:spPr>
          <p:txBody>
            <a:bodyPr lIns="0" tIns="0" rIns="0" bIns="0">
              <a:noAutofit/>
            </a:bodyPr>
            <a:lstStyle/>
            <a:p>
              <a:pPr marL="0" marR="0" indent="0" algn="ctr"/>
              <a:r>
                <a:rPr lang="ru" sz="2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ф</a:t>
              </a:r>
              <a:r>
                <a:rPr lang="ru" sz="2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акт</a:t>
              </a:r>
              <a:endParaRPr lang="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0" marR="0" indent="0" algn="ctr"/>
              <a:r>
                <a:rPr lang="ru" sz="16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(реально отпущено: </a:t>
              </a:r>
              <a:r>
                <a:rPr lang="ru" sz="16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45 л)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6251773" y="3375333"/>
              <a:ext cx="1528943" cy="182983"/>
            </a:xfrm>
            <a:prstGeom prst="rect">
              <a:avLst/>
            </a:prstGeom>
            <a:noFill/>
          </p:spPr>
          <p:txBody>
            <a:bodyPr wrap="none" lIns="0" tIns="0" rIns="0" bIns="0">
              <a:noAutofit/>
            </a:bodyPr>
            <a:lstStyle/>
            <a:p>
              <a:pPr marL="0" marR="0" indent="0"/>
              <a:r>
                <a:rPr lang="ru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Авто-возврат остатка (5 л)</a:t>
              </a:r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880" y="3360952"/>
            <a:ext cx="4218822" cy="3332377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379827" y="2199900"/>
            <a:ext cx="7888058" cy="6188395"/>
          </a:xfrm>
          <a:prstGeom prst="roundRect">
            <a:avLst>
              <a:gd name="adj" fmla="val 2633"/>
            </a:avLst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809812" y="2199900"/>
            <a:ext cx="7888058" cy="6188395"/>
          </a:xfrm>
          <a:prstGeom prst="roundRect">
            <a:avLst>
              <a:gd name="adj" fmla="val 2633"/>
            </a:avLst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12266023" y="4735286"/>
            <a:ext cx="905184" cy="0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10646229" y="5403321"/>
            <a:ext cx="0" cy="132913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15011741" y="3979863"/>
            <a:ext cx="0" cy="105667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6663275" y="411460"/>
            <a:ext cx="624981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82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ru-RU" sz="2382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ru-RU" sz="2382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3142" y="0"/>
            <a:ext cx="18128342" cy="97536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52" y="4720017"/>
            <a:ext cx="16416056" cy="1193987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5819857" y="8250170"/>
            <a:ext cx="5843951" cy="1068706"/>
          </a:xfrm>
          <a:prstGeom prst="round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480" y="483667"/>
            <a:ext cx="7823200" cy="1488218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>
              <a:lnSpc>
                <a:spcPct val="93000"/>
              </a:lnSpc>
            </a:pPr>
            <a:r>
              <a:rPr lang="ru" sz="36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Дорожная карта запуска: </a:t>
            </a:r>
            <a:r>
              <a:rPr lang="ru" sz="36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жесткие </a:t>
            </a:r>
            <a:r>
              <a:rPr lang="ru" sz="36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сроки реализации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954989" y="8452516"/>
            <a:ext cx="5458264" cy="731054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 algn="ctr"/>
            <a:r>
              <a:rPr lang="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 требует бесшовной </a:t>
            </a:r>
            <a: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координации</a:t>
            </a:r>
            <a:endParaRPr lang="en-US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indent="0" algn="ctr"/>
            <a: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7+ </a:t>
            </a:r>
            <a:r>
              <a:rPr lang="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ведомств </a:t>
            </a:r>
            <a:r>
              <a:rPr lang="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банков </a:t>
            </a:r>
            <a:r>
              <a:rPr lang="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течение </a:t>
            </a:r>
            <a:r>
              <a:rPr lang="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60 дней.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51985" y="4081561"/>
            <a:ext cx="2434215" cy="453770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 algn="ctr" defTabSz="1376680">
              <a:lnSpc>
                <a:spcPct val="96000"/>
              </a:lnSpc>
              <a:tabLst>
                <a:tab pos="1376680" algn="l"/>
              </a:tabLst>
            </a:pPr>
            <a:r>
              <a:rPr lang="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августа 2026	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7573" y="6325575"/>
            <a:ext cx="3616108" cy="1481691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 algn="ctr">
              <a:lnSpc>
                <a:spcPct val="97000"/>
              </a:lnSpc>
            </a:pPr>
            <a:r>
              <a:rPr lang="ru"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Запуск медиа-плана и разъяснительной работы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87535" y="6312520"/>
            <a:ext cx="4086072" cy="1729727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 algn="ctr">
              <a:lnSpc>
                <a:spcPct val="97000"/>
              </a:lnSpc>
            </a:pPr>
            <a:r>
              <a:rPr lang="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Утверждение </a:t>
            </a:r>
            <a: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приказа МЭ о </a:t>
            </a:r>
            <a:r>
              <a:rPr lang="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ценах. </a:t>
            </a:r>
            <a: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Перевод интеграций в режим актуализации с базами </a:t>
            </a:r>
            <a:r>
              <a:rPr lang="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данных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826080" y="6312520"/>
            <a:ext cx="3864144" cy="1775418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 algn="ctr">
              <a:lnSpc>
                <a:spcPct val="97000"/>
              </a:lnSpc>
            </a:pPr>
            <a:r>
              <a:rPr lang="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Ввод дифференцированных тарифов. </a:t>
            </a:r>
            <a: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Запуск </a:t>
            </a:r>
            <a:r>
              <a:rPr lang="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системы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Tulpar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3264624" y="6312520"/>
            <a:ext cx="3355017" cy="1501272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 algn="ctr"/>
            <a:r>
              <a:rPr lang="ru"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Старт полномасштабных проверок АЗС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79179" y="7268760"/>
            <a:ext cx="1312895" cy="44428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ru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[мки, мэ]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712986" y="7329121"/>
            <a:ext cx="2964658" cy="323562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[МФ, МЭ, МВД, </a:t>
            </a:r>
            <a: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АРРФР, НБ]</a:t>
            </a:r>
            <a:endParaRPr lang="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587143" y="7329121"/>
            <a:ext cx="3436490" cy="330202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[МЭ, МФ</a:t>
            </a:r>
            <a:r>
              <a:rPr lang="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АО «ИУЦ», </a:t>
            </a:r>
            <a: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АО «НИТ», </a:t>
            </a:r>
            <a:r>
              <a:rPr lang="en-US" sz="2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Halyk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en-US" sz="2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Kaspi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]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4555449" y="7353977"/>
            <a:ext cx="1062976" cy="307247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marL="0" marR="0" indent="0">
              <a:spcBef>
                <a:spcPts val="280"/>
              </a:spcBef>
            </a:pPr>
            <a:r>
              <a:rPr lang="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[КГД МФ]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287022" y="4052067"/>
            <a:ext cx="25523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</a:t>
            </a:r>
            <a:r>
              <a:rPr lang="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августа 2026</a:t>
            </a: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3721018" y="4052067"/>
            <a:ext cx="2731838" cy="4469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defTabSz="1376680">
              <a:lnSpc>
                <a:spcPct val="96000"/>
              </a:lnSpc>
              <a:tabLst>
                <a:tab pos="1376680" algn="l"/>
              </a:tabLst>
            </a:pPr>
            <a:r>
              <a:rPr lang="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 октября 2026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3366" y="4872566"/>
            <a:ext cx="8467" cy="846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3366" y="4872566"/>
            <a:ext cx="8467" cy="8467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9572328" y="3689762"/>
            <a:ext cx="29001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сентября 2026 </a:t>
            </a:r>
            <a:endParaRPr lang="en-US" sz="2400" b="1" dirty="0" smtClean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(запуск на бой</a:t>
            </a:r>
            <a:r>
              <a:rPr lang="en-US" sz="24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6663275" y="411460"/>
            <a:ext cx="624981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82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ru-RU" sz="2382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ru-RU" sz="2382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41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392" y="-27747"/>
            <a:ext cx="17843592" cy="9753600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701932" y="7798526"/>
            <a:ext cx="16201405" cy="1214845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903773" y="3000422"/>
            <a:ext cx="7888058" cy="3528658"/>
          </a:xfrm>
          <a:prstGeom prst="roundRect">
            <a:avLst>
              <a:gd name="adj" fmla="val 2633"/>
            </a:avLst>
          </a:prstGeom>
          <a:solidFill>
            <a:srgbClr val="F0F1EC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01932" y="3000422"/>
            <a:ext cx="7888058" cy="3528658"/>
          </a:xfrm>
          <a:prstGeom prst="roundRect">
            <a:avLst>
              <a:gd name="adj" fmla="val 2633"/>
            </a:avLst>
          </a:prstGeom>
          <a:solidFill>
            <a:srgbClr val="F0F1EC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87276" y="411460"/>
            <a:ext cx="14477108" cy="665434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>
              <a:lnSpc>
                <a:spcPct val="93000"/>
              </a:lnSpc>
            </a:pPr>
            <a:r>
              <a:rPr lang="ru" sz="36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Итог</a:t>
            </a:r>
            <a:r>
              <a:rPr lang="ru" sz="36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ru" sz="36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защищенный </a:t>
            </a:r>
            <a:r>
              <a:rPr lang="ru" sz="36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рынок </a:t>
            </a:r>
            <a:r>
              <a:rPr lang="ru" sz="36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" sz="36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гарантированные </a:t>
            </a:r>
            <a:r>
              <a:rPr lang="ru" sz="36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резервы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53479" y="3476403"/>
            <a:ext cx="4390408" cy="2458267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>
              <a:spcAft>
                <a:spcPts val="350"/>
              </a:spcAft>
            </a:pPr>
            <a:r>
              <a:rPr lang="ru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Социальная стабильность</a:t>
            </a:r>
          </a:p>
          <a:p>
            <a:pPr>
              <a:lnSpc>
                <a:spcPct val="110000"/>
              </a:lnSpc>
            </a:pPr>
            <a:r>
              <a:rPr lang="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Граждане РК продолжают получать топливо по льготным ценам </a:t>
            </a:r>
            <a: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≈</a:t>
            </a:r>
            <a: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245/330 </a:t>
            </a:r>
            <a:r>
              <a:rPr lang="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тг) в рамках достаточных </a:t>
            </a:r>
            <a: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ежедневных / недельных </a:t>
            </a:r>
            <a:r>
              <a:rPr lang="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лимитов (</a:t>
            </a:r>
            <a: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100-300 / 300-900 </a:t>
            </a:r>
            <a:r>
              <a:rPr lang="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</a:t>
            </a:r>
            <a: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933672" y="3517295"/>
            <a:ext cx="4089429" cy="2494908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>
              <a:spcAft>
                <a:spcPts val="350"/>
              </a:spcAft>
            </a:pPr>
            <a:r>
              <a:rPr lang="ru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Экономическая защита</a:t>
            </a:r>
          </a:p>
          <a:p>
            <a:pPr marL="0" marR="0" indent="0">
              <a:lnSpc>
                <a:spcPct val="111000"/>
              </a:lnSpc>
            </a:pPr>
            <a:r>
              <a:rPr lang="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Ликвидация маржинальности серого экспорта.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Tulpar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выводит розничную реализацию из тени, обеспечивая 100</a:t>
            </a:r>
            <a: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%-ую прослеживаемость </a:t>
            </a:r>
            <a:r>
              <a:rPr lang="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каждого литра</a:t>
            </a:r>
            <a:r>
              <a:rPr lang="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02209" y="8171597"/>
            <a:ext cx="15761066" cy="606643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 algn="ctr">
              <a:lnSpc>
                <a:spcPct val="113000"/>
              </a:lnSpc>
            </a:pPr>
            <a:r>
              <a:rPr lang="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Цифровой клапан активирован: открыт для внутреннего развития</a:t>
            </a:r>
            <a:r>
              <a:rPr lang="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закрыт </a:t>
            </a:r>
            <a:r>
              <a:rPr lang="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внешних шоков.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233" y="4020418"/>
            <a:ext cx="1948945" cy="148866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2154" y="3818179"/>
            <a:ext cx="1893139" cy="1893139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6663275" y="411460"/>
            <a:ext cx="624981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82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ru-RU" sz="2382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ru-RU" sz="2382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6309" y="5553124"/>
            <a:ext cx="4641461" cy="141500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6310" y="3853215"/>
            <a:ext cx="4641461" cy="141500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6311" y="2153306"/>
            <a:ext cx="4641461" cy="141500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9" name="Группа 8"/>
          <p:cNvGrpSpPr/>
          <p:nvPr/>
        </p:nvGrpSpPr>
        <p:grpSpPr>
          <a:xfrm>
            <a:off x="439751" y="365760"/>
            <a:ext cx="16223523" cy="8977958"/>
            <a:chOff x="407962" y="365760"/>
            <a:chExt cx="8905430" cy="492818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407962" y="365760"/>
              <a:ext cx="7689156" cy="622397"/>
            </a:xfrm>
            <a:prstGeom prst="rect">
              <a:avLst/>
            </a:prstGeom>
            <a:noFill/>
          </p:spPr>
          <p:txBody>
            <a:bodyPr lIns="0" tIns="0" rIns="0" bIns="0">
              <a:noAutofit/>
            </a:bodyPr>
            <a:lstStyle/>
            <a:p>
              <a:pPr marL="0" marR="0" indent="0">
                <a:lnSpc>
                  <a:spcPct val="90000"/>
                </a:lnSpc>
              </a:pPr>
              <a:r>
                <a:rPr lang="ru" sz="3600" b="1" dirty="0">
                  <a:solidFill>
                    <a:schemeClr val="accent1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Модернизация НПЗ дала 20% рост, </a:t>
              </a:r>
              <a:r>
                <a:rPr lang="en-US" sz="3600" b="1" dirty="0" smtClean="0">
                  <a:solidFill>
                    <a:schemeClr val="accent1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/>
              </a:r>
              <a:br>
                <a:rPr lang="en-US" sz="3600" b="1" dirty="0" smtClean="0">
                  <a:solidFill>
                    <a:schemeClr val="accent1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ru" sz="3600" b="1" dirty="0" smtClean="0">
                  <a:solidFill>
                    <a:schemeClr val="accent1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но </a:t>
              </a:r>
              <a:r>
                <a:rPr lang="ru" sz="3600" b="1" dirty="0">
                  <a:solidFill>
                    <a:schemeClr val="accent1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зависимость от сезонного импорта сохраняется</a:t>
              </a: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608275" y="4854417"/>
              <a:ext cx="8705117" cy="439531"/>
            </a:xfrm>
            <a:prstGeom prst="rect">
              <a:avLst/>
            </a:prstGeom>
            <a:noFill/>
          </p:spPr>
          <p:txBody>
            <a:bodyPr lIns="0" tIns="0" rIns="0" bIns="0">
              <a:noAutofit/>
            </a:bodyPr>
            <a:lstStyle/>
            <a:p>
              <a:pPr marL="0" marR="0" indent="0">
                <a:lnSpc>
                  <a:spcPct val="112000"/>
                </a:lnSpc>
                <a:spcBef>
                  <a:spcPts val="350"/>
                </a:spcBef>
              </a:pPr>
              <a:r>
                <a:rPr lang="ru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Вывод: </a:t>
              </a:r>
              <a:r>
                <a:rPr lang="ru-RU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н</a:t>
              </a:r>
              <a:r>
                <a:rPr lang="ru" sz="20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есмотря </a:t>
              </a:r>
              <a:r>
                <a:rPr lang="ru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на то, что </a:t>
              </a:r>
              <a:r>
                <a:rPr lang="ru" sz="20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экспорт ограничен </a:t>
              </a:r>
              <a:r>
                <a:rPr lang="ru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административно, растущее внутреннее потребление требует импорта для покрытия сезонных дефицитов. Казахстанский рынок сбалансирован, но </a:t>
              </a:r>
              <a:r>
                <a:rPr lang="ru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не имеет запаса прочности </a:t>
              </a:r>
              <a:r>
                <a:rPr lang="ru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для покрытия внешних шоков.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6583680" y="1536895"/>
              <a:ext cx="2138289" cy="509954"/>
            </a:xfrm>
            <a:prstGeom prst="rect">
              <a:avLst/>
            </a:prstGeom>
            <a:noFill/>
          </p:spPr>
          <p:txBody>
            <a:bodyPr lIns="0" tIns="0" rIns="0" bIns="0">
              <a:noAutofit/>
            </a:bodyPr>
            <a:lstStyle/>
            <a:p>
              <a:pPr marL="0" marR="0" indent="58225">
                <a:spcBef>
                  <a:spcPts val="910"/>
                </a:spcBef>
                <a:spcAft>
                  <a:spcPts val="350"/>
                </a:spcAft>
              </a:pPr>
              <a:r>
                <a:rPr lang="ru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Бензин</a:t>
              </a:r>
            </a:p>
            <a:p>
              <a:pPr marL="0" marR="0" indent="58225"/>
              <a:r>
                <a:rPr lang="ru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4,5 млн т </a:t>
              </a:r>
              <a:r>
                <a:rPr lang="en-US" sz="2000" dirty="0" smtClean="0">
                  <a:solidFill>
                    <a:srgbClr val="4E6678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-&gt; </a:t>
              </a:r>
              <a:r>
                <a:rPr lang="ru" sz="20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5,4 </a:t>
              </a:r>
              <a:r>
                <a:rPr lang="ru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млн т </a:t>
              </a:r>
              <a:r>
                <a:rPr lang="ru" sz="20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</a:t>
              </a:r>
              <a:r>
                <a:rPr lang="ru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</a:t>
              </a:r>
              <a:r>
                <a:rPr lang="ru" sz="20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ост</a:t>
              </a:r>
              <a:r>
                <a:rPr lang="ru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)</a:t>
              </a: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85020" y="2462541"/>
              <a:ext cx="2194560" cy="366131"/>
            </a:xfrm>
            <a:prstGeom prst="rect">
              <a:avLst/>
            </a:prstGeom>
            <a:noFill/>
          </p:spPr>
          <p:txBody>
            <a:bodyPr lIns="0" tIns="0" rIns="0" bIns="0">
              <a:noAutofit/>
            </a:bodyPr>
            <a:lstStyle/>
            <a:p>
              <a:pPr marL="0" marR="0" indent="26573">
                <a:spcBef>
                  <a:spcPts val="910"/>
                </a:spcBef>
                <a:spcAft>
                  <a:spcPts val="350"/>
                </a:spcAft>
              </a:pPr>
              <a:r>
                <a:rPr lang="ru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Дизель</a:t>
              </a:r>
            </a:p>
            <a:p>
              <a:pPr marL="0" marR="0" indent="26573"/>
              <a:r>
                <a:rPr lang="ru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4,68 млн т </a:t>
              </a:r>
              <a:r>
                <a:rPr lang="ru" sz="2000" dirty="0">
                  <a:solidFill>
                    <a:srgbClr val="4E6678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-&gt; </a:t>
              </a:r>
              <a:r>
                <a:rPr lang="ru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5,4 млн т </a:t>
              </a:r>
              <a:r>
                <a:rPr lang="ru" sz="20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</a:t>
              </a:r>
              <a:r>
                <a:rPr lang="ru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</a:t>
              </a:r>
              <a:r>
                <a:rPr lang="ru" sz="20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ост</a:t>
              </a:r>
              <a:r>
                <a:rPr lang="ru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)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6623139" y="3404009"/>
              <a:ext cx="2275449" cy="495886"/>
            </a:xfrm>
            <a:prstGeom prst="rect">
              <a:avLst/>
            </a:prstGeom>
            <a:noFill/>
          </p:spPr>
          <p:txBody>
            <a:bodyPr lIns="0" tIns="0" rIns="0" bIns="0">
              <a:noAutofit/>
            </a:bodyPr>
            <a:lstStyle/>
            <a:p>
              <a:pPr marL="0" marR="0" indent="16022">
                <a:spcBef>
                  <a:spcPts val="910"/>
                </a:spcBef>
                <a:spcAft>
                  <a:spcPts val="350"/>
                </a:spcAft>
              </a:pPr>
              <a:r>
                <a:rPr lang="ru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Авиатопливо</a:t>
              </a:r>
            </a:p>
            <a:p>
              <a:pPr marL="0" marR="0" indent="16022"/>
              <a:r>
                <a:rPr lang="ru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0,48 млн т </a:t>
              </a:r>
              <a:r>
                <a:rPr lang="ru" sz="2000" dirty="0">
                  <a:solidFill>
                    <a:srgbClr val="4E6678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-&gt; </a:t>
              </a:r>
              <a:r>
                <a:rPr lang="ru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0,75 млн т </a:t>
              </a:r>
              <a:r>
                <a:rPr lang="ru" sz="20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</a:t>
              </a:r>
              <a:r>
                <a:rPr lang="ru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</a:t>
              </a:r>
              <a:r>
                <a:rPr lang="ru" sz="20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ост</a:t>
              </a:r>
              <a:r>
                <a:rPr lang="ru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)</a:t>
              </a:r>
            </a:p>
          </p:txBody>
        </p:sp>
      </p:grp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51" y="4917574"/>
            <a:ext cx="10643615" cy="340956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878311" y="5491595"/>
            <a:ext cx="3056225" cy="432505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marL="0" marR="0" indent="0" algn="ctr"/>
            <a:r>
              <a:rPr lang="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Зона сезонного дефицита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52630" y="8327136"/>
            <a:ext cx="16376834" cy="1192438"/>
          </a:xfrm>
          <a:prstGeom prst="round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8993" y="6176601"/>
            <a:ext cx="343610" cy="35160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1492" y="4467684"/>
            <a:ext cx="343610" cy="35160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3991" y="2803556"/>
            <a:ext cx="343610" cy="351601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6663275" y="411460"/>
            <a:ext cx="527707" cy="45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382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ru-RU" sz="2382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785178"/>
              </p:ext>
            </p:extLst>
          </p:nvPr>
        </p:nvGraphicFramePr>
        <p:xfrm>
          <a:off x="637337" y="1737311"/>
          <a:ext cx="9867664" cy="3081974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626223"/>
                <a:gridCol w="1536194"/>
                <a:gridCol w="1536192"/>
                <a:gridCol w="1682496"/>
                <a:gridCol w="2881718"/>
                <a:gridCol w="160484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Год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Производство бензина,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млн т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Производство дизтоплива, млн т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Производство авиатоплива, млн т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Импорт*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Экспорт*</a:t>
                      </a: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2020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4,5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4,68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0,48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Значительный импорт дизтоплива и авиатоплива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Ограниченный</a:t>
                      </a: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4,8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5,38-5,40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0,70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Сохранялся импорт отдельных видов топлива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Незначительный</a:t>
                      </a: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2022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5,02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5,28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0,67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Бензин – 43 тыс. т; дизтопливо – 178 тыс. т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Бензин – 24 тыс. т</a:t>
                      </a: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2023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5,30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5,20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0,64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Дизтопливо – около 567 тыс. т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Ограниченный</a:t>
                      </a: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2024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5,40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5,40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0,75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Импорт снизился благодаря росту собственного производства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Экспорт ограничен для обеспечения внутреннего рынка</a:t>
                      </a: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828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392" y="-27747"/>
            <a:ext cx="17843592" cy="97536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336330" y="7971258"/>
            <a:ext cx="14495854" cy="1313517"/>
          </a:xfrm>
          <a:prstGeom prst="round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2667" y="197922"/>
            <a:ext cx="12394149" cy="1632531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>
              <a:spcAft>
                <a:spcPts val="350"/>
              </a:spcAft>
            </a:pPr>
            <a:endParaRPr lang="en-US" sz="1100" dirty="0" smtClean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indent="0">
              <a:lnSpc>
                <a:spcPct val="84000"/>
              </a:lnSpc>
            </a:pPr>
            <a:r>
              <a:rPr lang="ru" sz="36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Ценовой арбитраж: </a:t>
            </a:r>
            <a:br>
              <a:rPr lang="ru" sz="36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70-100% </a:t>
            </a:r>
            <a:r>
              <a:rPr lang="ru" sz="36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наценки стимулирует серый экспорт</a:t>
            </a:r>
            <a:endParaRPr lang="ru" sz="3600" b="1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2667" y="2096555"/>
            <a:ext cx="12318710" cy="370086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just"/>
            <a:r>
              <a:rPr lang="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Данные на 07.07.2026 | </a:t>
            </a:r>
            <a:r>
              <a:rPr lang="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курс</a:t>
            </a:r>
            <a:r>
              <a:rPr lang="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1 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RUB</a:t>
            </a:r>
            <a:r>
              <a:rPr lang="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=6,16 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KZT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1 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KGS=5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39 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KZT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UZS=0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,039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KZT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CNY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70,8 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KZT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33175"/>
              </p:ext>
            </p:extLst>
          </p:nvPr>
        </p:nvGraphicFramePr>
        <p:xfrm>
          <a:off x="992668" y="2547256"/>
          <a:ext cx="15259270" cy="4297680"/>
        </p:xfrm>
        <a:graphic>
          <a:graphicData uri="http://schemas.openxmlformats.org/drawingml/2006/table">
            <a:tbl>
              <a:tblPr/>
              <a:tblGrid>
                <a:gridCol w="23479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019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764032"/>
                <a:gridCol w="2636888"/>
                <a:gridCol w="2816488"/>
                <a:gridCol w="279197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87756">
                <a:tc>
                  <a:txBody>
                    <a:bodyPr/>
                    <a:lstStyle/>
                    <a:p>
                      <a:pPr marL="0" marR="0" indent="152400" algn="ctr">
                        <a:spcBef>
                          <a:spcPts val="490"/>
                        </a:spcBef>
                      </a:pPr>
                      <a:r>
                        <a:rPr lang="ru" sz="24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Вид топлива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420"/>
                        </a:spcBef>
                      </a:pPr>
                      <a:r>
                        <a:rPr lang="ru" sz="2400" b="1" dirty="0">
                          <a:solidFill>
                            <a:srgbClr val="00B0F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Казахстан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490"/>
                        </a:spcBef>
                      </a:pPr>
                      <a:r>
                        <a:rPr lang="ru" sz="2400" b="1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Россия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420"/>
                        </a:spcBef>
                      </a:pPr>
                      <a:r>
                        <a:rPr lang="ru" sz="2400" b="1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Кыргызстан</a:t>
                      </a:r>
                      <a:endParaRPr lang="ru" sz="2400" b="1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490"/>
                        </a:spcBef>
                      </a:pPr>
                      <a:r>
                        <a:rPr lang="ru" sz="2400" b="1" dirty="0" smtClean="0">
                          <a:solidFill>
                            <a:srgbClr val="00B05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Узбекистан</a:t>
                      </a:r>
                      <a:endParaRPr lang="ru" sz="2400" b="1" dirty="0">
                        <a:solidFill>
                          <a:srgbClr val="00B05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490"/>
                        </a:spcBef>
                      </a:pPr>
                      <a:r>
                        <a:rPr lang="ru" sz="2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Китай</a:t>
                      </a:r>
                      <a:endParaRPr lang="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58360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350"/>
                        </a:spcBef>
                      </a:pPr>
                      <a:r>
                        <a:rPr lang="ru" sz="20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АИ-92</a:t>
                      </a:r>
                    </a:p>
                  </a:txBody>
                  <a:tcPr marL="0" marR="0" marT="0" marB="0" anchor="ctr">
                    <a:solidFill>
                      <a:srgbClr val="F0F1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280"/>
                        </a:spcBef>
                      </a:pPr>
                      <a:r>
                        <a:rPr lang="ru" sz="20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245 </a:t>
                      </a:r>
                      <a:r>
                        <a:rPr lang="ru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тг/л</a:t>
                      </a:r>
                    </a:p>
                  </a:txBody>
                  <a:tcPr marL="0" marR="0" marT="0" marB="0" anchor="ctr">
                    <a:solidFill>
                      <a:srgbClr val="F0F1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/>
                      <a:r>
                        <a:rPr lang="ru" sz="20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424</a:t>
                      </a:r>
                      <a:r>
                        <a:rPr lang="ru" sz="20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тг/л</a:t>
                      </a:r>
                      <a:r>
                        <a:rPr lang="ru" sz="20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(+</a:t>
                      </a:r>
                      <a:r>
                        <a:rPr lang="ru" sz="20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73</a:t>
                      </a:r>
                      <a:r>
                        <a:rPr lang="ru" sz="20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%)</a:t>
                      </a:r>
                      <a:endParaRPr lang="ru" sz="20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0F1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410 </a:t>
                      </a:r>
                      <a:r>
                        <a:rPr lang="ru" sz="20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тг/л </a:t>
                      </a:r>
                      <a:r>
                        <a:rPr lang="ru" sz="20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(+67%)</a:t>
                      </a:r>
                    </a:p>
                  </a:txBody>
                  <a:tcPr marL="0" marR="0" marT="0" marB="0" anchor="ctr">
                    <a:solidFill>
                      <a:srgbClr val="F0F1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472 </a:t>
                      </a:r>
                      <a:r>
                        <a:rPr lang="ru" sz="20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тг/л </a:t>
                      </a:r>
                      <a:r>
                        <a:rPr lang="ru" sz="20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(+92%)</a:t>
                      </a:r>
                    </a:p>
                  </a:txBody>
                  <a:tcPr marL="0" marR="0" marT="0" marB="0" anchor="ctr">
                    <a:solidFill>
                      <a:srgbClr val="F0F1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515 </a:t>
                      </a:r>
                      <a:r>
                        <a:rPr lang="ru" sz="20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тг/л </a:t>
                      </a:r>
                      <a:r>
                        <a:rPr lang="ru" sz="20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(+102%)</a:t>
                      </a:r>
                    </a:p>
                  </a:txBody>
                  <a:tcPr marL="0" marR="0" marT="0" marB="0" anchor="ctr">
                    <a:solidFill>
                      <a:srgbClr val="F0F1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64239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350"/>
                        </a:spcBef>
                      </a:pPr>
                      <a:r>
                        <a:rPr lang="ru" sz="20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АИ-95</a:t>
                      </a:r>
                    </a:p>
                  </a:txBody>
                  <a:tcPr marL="0" marR="0" marT="0" marB="0" anchor="ctr">
                    <a:solidFill>
                      <a:srgbClr val="F0F1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280"/>
                        </a:spcBef>
                      </a:pPr>
                      <a:r>
                        <a:rPr lang="ru" sz="20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315 </a:t>
                      </a:r>
                      <a:r>
                        <a:rPr lang="ru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тг/л</a:t>
                      </a:r>
                    </a:p>
                  </a:txBody>
                  <a:tcPr marL="0" marR="0" marT="0" marB="0" anchor="ctr">
                    <a:solidFill>
                      <a:srgbClr val="F0F1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r>
                        <a:rPr lang="en-US" sz="20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58</a:t>
                      </a:r>
                      <a:r>
                        <a:rPr lang="ru" sz="20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тг/л</a:t>
                      </a:r>
                      <a:r>
                        <a:rPr lang="en-US" sz="20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" sz="20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(+45%)</a:t>
                      </a:r>
                    </a:p>
                  </a:txBody>
                  <a:tcPr marL="0" marR="0" marT="0" marB="0" anchor="ctr">
                    <a:solidFill>
                      <a:srgbClr val="F0F1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452 </a:t>
                      </a:r>
                      <a:r>
                        <a:rPr lang="ru" sz="20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тг/л </a:t>
                      </a:r>
                      <a:r>
                        <a:rPr lang="ru" sz="20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(+43%)</a:t>
                      </a:r>
                    </a:p>
                  </a:txBody>
                  <a:tcPr marL="0" marR="0" marT="0" marB="0" anchor="ctr">
                    <a:solidFill>
                      <a:srgbClr val="F0F1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596 </a:t>
                      </a:r>
                      <a:r>
                        <a:rPr lang="ru" sz="20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тг/л </a:t>
                      </a:r>
                      <a:r>
                        <a:rPr lang="ru" sz="20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(+89%)</a:t>
                      </a:r>
                    </a:p>
                  </a:txBody>
                  <a:tcPr marL="0" marR="0" marT="0" marB="0" anchor="ctr">
                    <a:solidFill>
                      <a:srgbClr val="F0F1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555 </a:t>
                      </a:r>
                      <a:r>
                        <a:rPr lang="ru" sz="20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тг/л </a:t>
                      </a:r>
                      <a:r>
                        <a:rPr lang="ru" sz="20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(+76%)</a:t>
                      </a:r>
                    </a:p>
                  </a:txBody>
                  <a:tcPr marL="0" marR="0" marT="0" marB="0" anchor="ctr">
                    <a:solidFill>
                      <a:srgbClr val="F0F1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58360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350"/>
                        </a:spcBef>
                      </a:pPr>
                      <a:r>
                        <a:rPr lang="ru" sz="20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Дизель</a:t>
                      </a:r>
                    </a:p>
                  </a:txBody>
                  <a:tcPr marL="0" marR="0" marT="0" marB="0" anchor="ctr">
                    <a:solidFill>
                      <a:srgbClr val="F0F1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280"/>
                        </a:spcBef>
                      </a:pPr>
                      <a:r>
                        <a:rPr lang="ru" sz="20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330 </a:t>
                      </a:r>
                      <a:r>
                        <a:rPr lang="ru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тг/л</a:t>
                      </a:r>
                    </a:p>
                  </a:txBody>
                  <a:tcPr marL="0" marR="0" marT="0" marB="0" anchor="ctr">
                    <a:solidFill>
                      <a:srgbClr val="F0F1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/>
                      <a:r>
                        <a:rPr lang="en-US" sz="20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522</a:t>
                      </a:r>
                      <a:r>
                        <a:rPr lang="ru" sz="20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тг/л</a:t>
                      </a:r>
                      <a:r>
                        <a:rPr lang="en-US" sz="20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" sz="20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(+58%)</a:t>
                      </a:r>
                      <a:endParaRPr lang="ru" sz="20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0F1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458</a:t>
                      </a:r>
                      <a:r>
                        <a:rPr lang="ru" sz="20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" sz="20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тг/л </a:t>
                      </a:r>
                      <a:r>
                        <a:rPr lang="ru" sz="20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(+39%)</a:t>
                      </a:r>
                    </a:p>
                  </a:txBody>
                  <a:tcPr marL="0" marR="0" marT="0" marB="0" anchor="ctr">
                    <a:solidFill>
                      <a:srgbClr val="F0F1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538</a:t>
                      </a:r>
                      <a:r>
                        <a:rPr lang="ru" sz="20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" sz="20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тг/л </a:t>
                      </a:r>
                      <a:r>
                        <a:rPr lang="ru" sz="20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(+63%)</a:t>
                      </a:r>
                    </a:p>
                  </a:txBody>
                  <a:tcPr marL="0" marR="0" marT="0" marB="0" anchor="ctr">
                    <a:solidFill>
                      <a:srgbClr val="F0F1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490 </a:t>
                      </a:r>
                      <a:r>
                        <a:rPr lang="ru" sz="20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тг/л </a:t>
                      </a:r>
                      <a:r>
                        <a:rPr lang="ru" sz="20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(+48%)</a:t>
                      </a:r>
                    </a:p>
                  </a:txBody>
                  <a:tcPr marL="0" marR="0" marT="0" marB="0" anchor="ctr">
                    <a:solidFill>
                      <a:srgbClr val="F0F1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28965">
                <a:tc>
                  <a:txBody>
                    <a:bodyPr/>
                    <a:lstStyle/>
                    <a:p>
                      <a:pPr marL="0" marR="0" indent="152400" algn="ctr">
                        <a:spcBef>
                          <a:spcPts val="350"/>
                        </a:spcBef>
                      </a:pPr>
                      <a:r>
                        <a:rPr lang="ru" sz="20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Авиатопливо</a:t>
                      </a:r>
                    </a:p>
                  </a:txBody>
                  <a:tcPr marL="0" marR="0" marT="0" marB="0" anchor="ctr">
                    <a:solidFill>
                      <a:srgbClr val="F0F1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280"/>
                        </a:spcBef>
                      </a:pPr>
                      <a:r>
                        <a:rPr lang="ru" sz="20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470 </a:t>
                      </a:r>
                      <a:r>
                        <a:rPr lang="ru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тыс. тг/т</a:t>
                      </a:r>
                    </a:p>
                  </a:txBody>
                  <a:tcPr marL="0" marR="0" marT="0" marB="0" anchor="ctr">
                    <a:solidFill>
                      <a:srgbClr val="F0F1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/>
                      <a:r>
                        <a:rPr lang="en-US" sz="20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739 </a:t>
                      </a:r>
                      <a:r>
                        <a:rPr lang="ru" sz="20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тыс.</a:t>
                      </a:r>
                      <a:r>
                        <a:rPr lang="ru" sz="20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тг/</a:t>
                      </a:r>
                      <a:r>
                        <a:rPr lang="ru-RU" sz="20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</a:t>
                      </a:r>
                      <a:r>
                        <a:rPr lang="en-US" sz="20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" sz="20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(+57%)</a:t>
                      </a:r>
                      <a:endParaRPr lang="ru" sz="20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0F1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496 тыс. тг/т </a:t>
                      </a:r>
                      <a:r>
                        <a:rPr lang="ru" sz="20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(+6%)</a:t>
                      </a:r>
                    </a:p>
                  </a:txBody>
                  <a:tcPr marL="0" marR="0" marT="0" marB="0" anchor="ctr">
                    <a:solidFill>
                      <a:srgbClr val="F0F1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526 тыс. тг/т </a:t>
                      </a:r>
                      <a:r>
                        <a:rPr lang="ru" sz="20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(+119%)</a:t>
                      </a:r>
                    </a:p>
                  </a:txBody>
                  <a:tcPr marL="0" marR="0" marT="0" marB="0" anchor="ctr">
                    <a:solidFill>
                      <a:srgbClr val="F0F1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470 тыс. тг/т </a:t>
                      </a:r>
                      <a:r>
                        <a:rPr lang="ru" sz="20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(+0%)</a:t>
                      </a:r>
                    </a:p>
                  </a:txBody>
                  <a:tcPr marL="0" marR="0" marT="0" marB="0" anchor="ctr">
                    <a:solidFill>
                      <a:srgbClr val="F0F1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351633" y="8422403"/>
            <a:ext cx="14403542" cy="61186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 algn="ctr">
              <a:lnSpc>
                <a:spcPct val="95000"/>
              </a:lnSpc>
            </a:pPr>
            <a:r>
              <a:rPr lang="ru" sz="2400" dirty="0">
                <a:solidFill>
                  <a:srgbClr val="3C4E6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Вывод: </a:t>
            </a:r>
            <a:r>
              <a:rPr lang="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</a:t>
            </a:r>
            <a:r>
              <a:rPr lang="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ри </a:t>
            </a:r>
            <a:r>
              <a:rPr lang="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текущем курсе разница в ценах делает </a:t>
            </a:r>
            <a:r>
              <a:rPr lang="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контрабанду сверхприбыльной</a:t>
            </a:r>
            <a:r>
              <a:rPr lang="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663275" y="411460"/>
            <a:ext cx="527707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82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ru-RU" sz="2382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227" y="2025245"/>
            <a:ext cx="11697301" cy="588040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25159" y="360422"/>
            <a:ext cx="12301696" cy="1275603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/>
            <a:r>
              <a:rPr lang="ru" sz="36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Угроза «вымывания»: внутренние мощности </a:t>
            </a:r>
            <a:r>
              <a:rPr lang="ru" sz="36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" sz="36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" sz="36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</a:t>
            </a:r>
            <a:r>
              <a:rPr lang="ru" sz="36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справятся с внешним спросом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99086" y="2025245"/>
            <a:ext cx="3198721" cy="1702963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/>
            <a:r>
              <a:rPr lang="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Исторически</a:t>
            </a:r>
          </a:p>
          <a:p>
            <a: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Казахстан частично покрывал дефицит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бензина из РФ.</a:t>
            </a:r>
          </a:p>
          <a:p>
            <a:pPr marL="0" marR="0" indent="0"/>
            <a:endParaRPr lang="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6113" y="2848073"/>
            <a:ext cx="2693660" cy="259006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marL="0" marR="0" indent="0"/>
            <a:endParaRPr lang="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25159" y="4589888"/>
            <a:ext cx="1936068" cy="673415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 algn="r"/>
            <a:r>
              <a:rPr lang="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Внутренний рынок РК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135756" y="2925775"/>
            <a:ext cx="3593704" cy="362607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Воронка 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размыва</a:t>
            </a:r>
            <a:endParaRPr lang="en-U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59668" y="6841240"/>
            <a:ext cx="6545880" cy="1337594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algn="ctr"/>
            <a:r>
              <a:rPr lang="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Отечественные НПЗ работают </a:t>
            </a:r>
            <a:r>
              <a:rPr lang="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пределе</a:t>
            </a:r>
            <a:r>
              <a:rPr lang="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Физически </a:t>
            </a:r>
            <a:r>
              <a:rPr lang="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невозможно компенсировать объемы, которые </a:t>
            </a:r>
            <a: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будут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агрессивно вымываться </a:t>
            </a:r>
            <a: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рынка </a:t>
            </a:r>
            <a:b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из-за ценового арбитража</a:t>
            </a:r>
          </a:p>
          <a:p>
            <a:pPr marL="0" marR="0" indent="0" algn="ctr"/>
            <a:endParaRPr lang="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868744" y="2124072"/>
            <a:ext cx="2869344" cy="232861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 algn="r"/>
            <a:r>
              <a:rPr lang="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новых условиях вектор меняется: дешевое топливо РК </a:t>
            </a:r>
            <a:r>
              <a:rPr lang="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неизбежно</a:t>
            </a:r>
            <a:r>
              <a:rPr lang="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начнет перетекать в </a:t>
            </a:r>
            <a:r>
              <a:rPr lang="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Россию, Узбекистан и Кыргызстан</a:t>
            </a:r>
            <a:endParaRPr lang="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653093" y="4588494"/>
            <a:ext cx="2084995" cy="738166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/>
            <a:r>
              <a:rPr lang="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Внешний спрос (</a:t>
            </a:r>
            <a:r>
              <a:rPr lang="ru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РФ и др.)</a:t>
            </a:r>
            <a:endParaRPr lang="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77141" y="8291291"/>
            <a:ext cx="5264291" cy="641038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 algn="ctr">
              <a:lnSpc>
                <a:spcPts val="1384"/>
              </a:lnSpc>
            </a:pPr>
            <a:endParaRPr lang="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" y="9044786"/>
            <a:ext cx="17475200" cy="401458"/>
          </a:xfrm>
          <a:prstGeom prst="rect">
            <a:avLst/>
          </a:prstGeom>
          <a:solidFill>
            <a:srgbClr val="57728D"/>
          </a:solidFill>
        </p:spPr>
        <p:txBody>
          <a:bodyPr wrap="none" lIns="0" tIns="0" rIns="0" bIns="0">
            <a:noAutofit/>
          </a:bodyPr>
          <a:lstStyle/>
          <a:p>
            <a:pPr algn="ctr"/>
            <a:r>
              <a:rPr lang="en-US" sz="2000" b="1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ru-RU" sz="2000"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Ввести </a:t>
            </a:r>
            <a:r>
              <a:rPr lang="ru-RU" sz="2000" b="1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гос. регулирование и</a:t>
            </a:r>
            <a:r>
              <a:rPr lang="en-US" sz="2000" b="1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</a:t>
            </a:r>
            <a:r>
              <a:rPr lang="ru" sz="2000" b="1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ифференцированные</a:t>
            </a:r>
            <a:r>
              <a:rPr lang="ru" sz="2000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" sz="2000"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цены</a:t>
            </a:r>
            <a:r>
              <a:rPr lang="ru" sz="20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" sz="2000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(для резидента / нерезидента) – </a:t>
            </a:r>
            <a:r>
              <a:rPr lang="ru" sz="2000" b="1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возможный</a:t>
            </a:r>
            <a:r>
              <a:rPr lang="ru" sz="2000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вариант защиты</a:t>
            </a:r>
            <a:endParaRPr lang="ru" sz="20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6663275" y="411460"/>
            <a:ext cx="527707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82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ru-RU" sz="2382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0548" y="401805"/>
            <a:ext cx="16884652" cy="1193927"/>
          </a:xfrm>
          <a:prstGeom prst="rect">
            <a:avLst/>
          </a:prstGeom>
          <a:solidFill>
            <a:srgbClr val="F1EFE3"/>
          </a:solidFill>
        </p:spPr>
        <p:txBody>
          <a:bodyPr lIns="0" tIns="0" rIns="0" bIns="0">
            <a:noAutofit/>
          </a:bodyPr>
          <a:lstStyle/>
          <a:p>
            <a:pPr marL="0" marR="0" indent="0">
              <a:lnSpc>
                <a:spcPct val="92000"/>
              </a:lnSpc>
            </a:pPr>
            <a:r>
              <a:rPr lang="ru" sz="36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Правовой фундамент: </a:t>
            </a:r>
            <a:r>
              <a:rPr lang="ru" sz="36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государственное </a:t>
            </a:r>
            <a:endParaRPr lang="en-US" sz="3600" b="1" dirty="0" smtClean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indent="0">
              <a:lnSpc>
                <a:spcPct val="92000"/>
              </a:lnSpc>
            </a:pPr>
            <a:r>
              <a:rPr lang="ru" sz="36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регулирование ради экономической безопасности</a:t>
            </a:r>
            <a:endParaRPr lang="ru" sz="3600" b="1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1286" y="2597197"/>
            <a:ext cx="16132627" cy="1003300"/>
          </a:xfrm>
          <a:prstGeom prst="rect">
            <a:avLst/>
          </a:prstGeom>
          <a:solidFill>
            <a:srgbClr val="F1EFE3"/>
          </a:solidFill>
        </p:spPr>
        <p:txBody>
          <a:bodyPr lIns="0" tIns="0" rIns="0" bIns="0" anchor="ctr">
            <a:noAutofit/>
          </a:bodyPr>
          <a:lstStyle/>
          <a:p>
            <a:pPr marL="0" marR="0" indent="0" algn="ctr"/>
            <a:r>
              <a:rPr lang="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Государство не ломает свободный рынок, </a:t>
            </a:r>
            <a:r>
              <a:rPr lang="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 </a:t>
            </a:r>
            <a:r>
              <a:rPr lang="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активирует</a:t>
            </a:r>
            <a:r>
              <a:rPr lang="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законный</a:t>
            </a:r>
            <a:r>
              <a:rPr lang="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защитный </a:t>
            </a:r>
            <a:r>
              <a:rPr lang="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механизм в </a:t>
            </a:r>
            <a:r>
              <a:rPr lang="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условиях внешнего форс-мажора.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87782" y="4402184"/>
            <a:ext cx="5514342" cy="3008266"/>
          </a:xfrm>
          <a:prstGeom prst="rect">
            <a:avLst/>
          </a:prstGeom>
          <a:solidFill>
            <a:srgbClr val="F1EFE3"/>
          </a:solidFill>
        </p:spPr>
        <p:txBody>
          <a:bodyPr lIns="0" tIns="0" rIns="0" bIns="0">
            <a:noAutofit/>
          </a:bodyPr>
          <a:lstStyle/>
          <a:p>
            <a:pPr marL="0" marR="0" indent="0">
              <a:spcAft>
                <a:spcPts val="280"/>
              </a:spcAft>
            </a:pPr>
            <a:r>
              <a:rPr lang="ru" sz="24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Статья 14</a:t>
            </a:r>
          </a:p>
          <a:p>
            <a:pPr marL="0" marR="0" indent="0">
              <a:lnSpc>
                <a:spcPct val="94000"/>
              </a:lnSpc>
            </a:pPr>
            <a:r>
              <a:rPr lang="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Прямое разрешение на </a:t>
            </a:r>
            <a:endParaRPr lang="en-US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indent="0">
              <a:lnSpc>
                <a:spcPct val="94000"/>
              </a:lnSpc>
            </a:pPr>
            <a:r>
              <a:rPr lang="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установление </a:t>
            </a:r>
            <a:r>
              <a:rPr lang="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госрегулирования </a:t>
            </a:r>
            <a:endParaRPr lang="en-US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indent="0">
              <a:lnSpc>
                <a:spcPct val="94000"/>
              </a:lnSpc>
            </a:pPr>
            <a:r>
              <a:rPr lang="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 </a:t>
            </a:r>
            <a:r>
              <a:rPr lang="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розницу и опт для обеспечения экономической безопасности РК.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298283" y="4402184"/>
            <a:ext cx="3880758" cy="3052715"/>
          </a:xfrm>
          <a:prstGeom prst="rect">
            <a:avLst/>
          </a:prstGeom>
          <a:solidFill>
            <a:srgbClr val="EFEDE1"/>
          </a:solidFill>
        </p:spPr>
        <p:txBody>
          <a:bodyPr lIns="0" tIns="0" rIns="0" bIns="0">
            <a:noAutofit/>
          </a:bodyPr>
          <a:lstStyle/>
          <a:p>
            <a:pPr marL="0" marR="0" indent="0">
              <a:spcAft>
                <a:spcPts val="280"/>
              </a:spcAft>
            </a:pPr>
            <a:r>
              <a:rPr lang="ru" sz="24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Статья 7 (</a:t>
            </a:r>
            <a:r>
              <a:rPr lang="ru" sz="24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п.15, 15-1</a:t>
            </a:r>
            <a:r>
              <a:rPr lang="ru" sz="24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0" marR="0" indent="0">
              <a:lnSpc>
                <a:spcPct val="94000"/>
              </a:lnSpc>
            </a:pPr>
            <a:r>
              <a:rPr lang="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Компетенция уполномоченного органа устанавливать предельные цены на реализацию через стационарные АЗС.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064000" y="8010525"/>
            <a:ext cx="9347200" cy="1098551"/>
          </a:xfrm>
          <a:prstGeom prst="rect">
            <a:avLst/>
          </a:prstGeom>
          <a:solidFill>
            <a:srgbClr val="4C4C4A"/>
          </a:solidFill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92000"/>
              </a:lnSpc>
            </a:pPr>
            <a:r>
              <a:rPr lang="ru" sz="28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Закон РК от 20.07.2011 № </a:t>
            </a:r>
            <a:r>
              <a:rPr lang="en-US" sz="28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463-IV </a:t>
            </a:r>
            <a:r>
              <a:rPr lang="ru-RU" sz="2800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800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" sz="2800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" sz="28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 госрегулировании </a:t>
            </a:r>
            <a:r>
              <a:rPr lang="ru-RU" sz="28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производства и оборота отдельных видов </a:t>
            </a:r>
            <a:r>
              <a:rPr lang="ru-RU" sz="2800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нефтепродуктов</a:t>
            </a:r>
            <a:r>
              <a:rPr lang="ru" sz="2800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endParaRPr lang="ru" sz="28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663275" y="411460"/>
            <a:ext cx="527707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82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ru-RU" sz="2382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8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835438" y="8092580"/>
            <a:ext cx="15467007" cy="131351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35438" y="423856"/>
            <a:ext cx="14807835" cy="717436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>
              <a:lnSpc>
                <a:spcPct val="108000"/>
              </a:lnSpc>
            </a:pPr>
            <a:r>
              <a:rPr lang="ru" sz="34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Матрица дифференцированных тарифов </a:t>
            </a:r>
            <a:r>
              <a:rPr lang="ru" sz="34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-RU" sz="34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" sz="34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приказу </a:t>
            </a:r>
            <a:r>
              <a:rPr lang="ru" sz="34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МЭ РК)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8645802"/>
              </p:ext>
            </p:extLst>
          </p:nvPr>
        </p:nvGraphicFramePr>
        <p:xfrm>
          <a:off x="835439" y="1533304"/>
          <a:ext cx="15467007" cy="4886077"/>
        </p:xfrm>
        <a:graphic>
          <a:graphicData uri="http://schemas.openxmlformats.org/drawingml/2006/table">
            <a:tbl>
              <a:tblPr/>
              <a:tblGrid>
                <a:gridCol w="95273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630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97659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54720">
                <a:tc>
                  <a:txBody>
                    <a:bodyPr/>
                    <a:lstStyle/>
                    <a:p>
                      <a:pPr marL="0" marR="0" indent="0" algn="ctr"/>
                      <a:r>
                        <a:rPr lang="ru" sz="24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Категория / </a:t>
                      </a:r>
                      <a:r>
                        <a:rPr lang="ru" sz="24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требования</a:t>
                      </a:r>
                      <a:endParaRPr lang="ru" sz="24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/>
                      <a:r>
                        <a:rPr lang="ru" sz="22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АИ-92/93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/>
                      <a:r>
                        <a:rPr lang="ru" sz="22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Дизель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55048">
                <a:tc>
                  <a:txBody>
                    <a:bodyPr/>
                    <a:lstStyle/>
                    <a:p>
                      <a:pPr marL="0" marR="0" indent="0"/>
                      <a:r>
                        <a:rPr lang="en-US" sz="2400" b="1" dirty="0" smtClean="0">
                          <a:solidFill>
                            <a:srgbClr val="A54A37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 </a:t>
                      </a:r>
                      <a:r>
                        <a:rPr lang="ru-RU" sz="2400" b="1" dirty="0" smtClean="0">
                          <a:solidFill>
                            <a:srgbClr val="A54A37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Базовая / п</a:t>
                      </a:r>
                      <a:r>
                        <a:rPr lang="ru" sz="2400" b="1" dirty="0" smtClean="0">
                          <a:solidFill>
                            <a:srgbClr val="A54A37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редельная цена </a:t>
                      </a:r>
                    </a:p>
                    <a:p>
                      <a:pPr marL="0" marR="0" indent="0"/>
                      <a:r>
                        <a:rPr lang="ru" sz="2400" b="1" dirty="0" smtClean="0">
                          <a:solidFill>
                            <a:srgbClr val="A54A37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 (нерезиденты / без верификации / сверх лимита)</a:t>
                      </a:r>
                      <a:endParaRPr lang="ru" sz="2400" b="1" dirty="0">
                        <a:solidFill>
                          <a:srgbClr val="A54A37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/>
                      <a:r>
                        <a:rPr lang="ru" sz="2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600+ </a:t>
                      </a:r>
                      <a:r>
                        <a:rPr lang="ru" sz="2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тг/л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/>
                      <a:r>
                        <a:rPr lang="ru" sz="2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700+ </a:t>
                      </a:r>
                      <a:r>
                        <a:rPr lang="ru" sz="2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тг/л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50396">
                <a:tc>
                  <a:txBody>
                    <a:bodyPr/>
                    <a:lstStyle/>
                    <a:p>
                      <a:pPr marL="0" marR="0" indent="0">
                        <a:spcAft>
                          <a:spcPts val="210"/>
                        </a:spcAft>
                      </a:pPr>
                      <a:r>
                        <a:rPr lang="en-US" sz="24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 </a:t>
                      </a:r>
                      <a:r>
                        <a:rPr lang="ru" sz="24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Уровень </a:t>
                      </a:r>
                      <a:r>
                        <a:rPr lang="ru" sz="24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</a:t>
                      </a:r>
                      <a:r>
                        <a:rPr lang="ru" sz="24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(лимит</a:t>
                      </a:r>
                      <a:r>
                        <a:rPr lang="ru" sz="24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: 100 </a:t>
                      </a:r>
                      <a:r>
                        <a:rPr lang="ru" sz="24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л/сутки;</a:t>
                      </a:r>
                    </a:p>
                    <a:p>
                      <a:pPr marL="0" marR="0" indent="0">
                        <a:spcAft>
                          <a:spcPts val="210"/>
                        </a:spcAft>
                      </a:pPr>
                      <a:r>
                        <a:rPr lang="ru-RU" sz="24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 не более 300 л/в неделю)</a:t>
                      </a:r>
                      <a:endParaRPr lang="ru" sz="24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indent="0"/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  </a:t>
                      </a:r>
                      <a:r>
                        <a:rPr lang="ru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Требование</a:t>
                      </a:r>
                      <a:r>
                        <a:rPr lang="ru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: </a:t>
                      </a:r>
                      <a:r>
                        <a:rPr lang="ru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водительское удостоверение РК + страховка РК</a:t>
                      </a:r>
                      <a:endParaRPr lang="ru" sz="16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/>
                      <a:r>
                        <a:rPr lang="ru" sz="2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≈245 тг/л</a:t>
                      </a:r>
                    </a:p>
                    <a:p>
                      <a:pPr marL="0" marR="0" indent="0" algn="ctr"/>
                      <a:r>
                        <a:rPr lang="ru-RU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(с</a:t>
                      </a:r>
                      <a:r>
                        <a:rPr lang="ru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квартальным повышением цен по графику?)</a:t>
                      </a:r>
                      <a:endParaRPr lang="ru" sz="16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/>
                      <a:endParaRPr lang="ru" sz="240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indent="0" algn="ctr"/>
                      <a:r>
                        <a:rPr lang="ru" sz="2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≈330 тг/л</a:t>
                      </a:r>
                    </a:p>
                    <a:p>
                      <a:pPr marL="0" marR="0" indent="0" algn="ctr"/>
                      <a:r>
                        <a:rPr lang="ru-RU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(с</a:t>
                      </a:r>
                      <a:r>
                        <a:rPr lang="ru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квартальным повышением цен по графику?)</a:t>
                      </a:r>
                      <a:endParaRPr lang="ru" sz="160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indent="342900" algn="ctr"/>
                      <a:endParaRPr lang="ru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91349">
                <a:tc>
                  <a:txBody>
                    <a:bodyPr/>
                    <a:lstStyle/>
                    <a:p>
                      <a:pPr marL="0" marR="0" indent="0"/>
                      <a:r>
                        <a:rPr lang="en-US" sz="24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 </a:t>
                      </a:r>
                      <a:r>
                        <a:rPr lang="ru" sz="24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Уровень </a:t>
                      </a:r>
                      <a:r>
                        <a:rPr lang="ru" sz="24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 </a:t>
                      </a:r>
                      <a:r>
                        <a:rPr lang="ru" sz="24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(лимит</a:t>
                      </a:r>
                      <a:r>
                        <a:rPr lang="ru" sz="24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: 300 </a:t>
                      </a:r>
                      <a:r>
                        <a:rPr lang="ru" sz="24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л/сутки;</a:t>
                      </a:r>
                    </a:p>
                    <a:p>
                      <a:pPr marL="0" marR="0" indent="0"/>
                      <a:r>
                        <a:rPr lang="ru" sz="24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 </a:t>
                      </a:r>
                      <a:r>
                        <a:rPr lang="ru-RU" sz="24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 более 900 л/в неделю</a:t>
                      </a:r>
                      <a:r>
                        <a:rPr lang="ru" sz="24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ru" sz="24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indent="0"/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   </a:t>
                      </a:r>
                      <a:r>
                        <a:rPr lang="ru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Требование</a:t>
                      </a:r>
                      <a:r>
                        <a:rPr lang="ru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: ВУ РК </a:t>
                      </a:r>
                      <a:r>
                        <a:rPr lang="ru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+ страховка РК + </a:t>
                      </a:r>
                      <a:r>
                        <a:rPr lang="ru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Техпаспорт </a:t>
                      </a:r>
                      <a:r>
                        <a:rPr lang="ru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РК</a:t>
                      </a:r>
                      <a:endParaRPr lang="en-US" sz="1600" dirty="0" smtClean="0">
                        <a:solidFill>
                          <a:srgbClr val="20815C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indent="0"/>
                      <a:r>
                        <a:rPr lang="en-US" sz="1600" dirty="0" smtClean="0">
                          <a:solidFill>
                            <a:srgbClr val="20815C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   </a:t>
                      </a:r>
                      <a:r>
                        <a:rPr lang="ru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ru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грузовые, автобусы, спецтехника)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/>
                      <a:r>
                        <a:rPr lang="ru" sz="2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≈245 тг/л</a:t>
                      </a:r>
                    </a:p>
                    <a:p>
                      <a:pPr marL="0" marR="0" indent="0" algn="ctr"/>
                      <a:r>
                        <a:rPr lang="ru-RU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(с</a:t>
                      </a:r>
                      <a:r>
                        <a:rPr lang="ru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квартальным повышением цен по графику?)</a:t>
                      </a:r>
                      <a:endParaRPr lang="ru" sz="160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342900" algn="ctr"/>
                      <a:r>
                        <a:rPr lang="ru" sz="2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≈330 тг/л</a:t>
                      </a:r>
                    </a:p>
                    <a:p>
                      <a:pPr marL="0" marR="0" indent="0" algn="ctr"/>
                      <a:r>
                        <a:rPr lang="ru-RU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(с</a:t>
                      </a:r>
                      <a:r>
                        <a:rPr lang="ru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квартальным повышением цен по графику?)</a:t>
                      </a:r>
                      <a:endParaRPr lang="ru" sz="160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123405" y="8295918"/>
            <a:ext cx="14800218" cy="90683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r>
              <a:rPr lang="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Важно: </a:t>
            </a:r>
            <a:r>
              <a:rPr lang="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</a:t>
            </a:r>
            <a:r>
              <a:rPr lang="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ьготная </a:t>
            </a:r>
            <a:r>
              <a:rPr lang="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цена применяется исключительно при успешном интеграционном взаимодействии АЗС с </a:t>
            </a:r>
            <a:r>
              <a:rPr lang="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системой </a:t>
            </a:r>
            <a:r>
              <a:rPr lang="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оператора данных </a:t>
            </a:r>
            <a:r>
              <a:rPr lang="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КПУ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2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OilTrack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Tulpar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608" y="2402771"/>
            <a:ext cx="850944" cy="8763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801" y="3842450"/>
            <a:ext cx="889046" cy="7112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022" y="5215849"/>
            <a:ext cx="1384371" cy="90174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6663275" y="411460"/>
            <a:ext cx="527707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82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ru-RU" sz="2382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23405" y="6605916"/>
            <a:ext cx="154670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i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Справочно. Согласно данным БНС владельцев </a:t>
            </a:r>
            <a:r>
              <a:rPr lang="ru-RU" i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АТС на 01.04.2026:</a:t>
            </a:r>
            <a:endParaRPr lang="en-US" i="1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b="1" i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бензиновом двигателе - </a:t>
            </a:r>
            <a:r>
              <a:rPr lang="ru-RU" b="1" i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4,76 </a:t>
            </a:r>
            <a:r>
              <a:rPr lang="ru-RU" b="1" i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млн. ед</a:t>
            </a:r>
            <a:r>
              <a:rPr lang="ru-RU" i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(80%), на </a:t>
            </a:r>
            <a:r>
              <a:rPr lang="ru-RU" b="1" i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дизельном топливе - 453 </a:t>
            </a:r>
            <a:r>
              <a:rPr lang="ru-RU" b="1" i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тыс</a:t>
            </a:r>
            <a:r>
              <a:rPr lang="ru-RU" b="1" i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i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(7,6%); </a:t>
            </a:r>
          </a:p>
          <a:p>
            <a:r>
              <a:rPr lang="ru-RU" i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смешанное топливо, в </a:t>
            </a:r>
            <a:r>
              <a:rPr lang="ru-RU" i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т.ч</a:t>
            </a:r>
            <a:r>
              <a:rPr lang="ru-RU" i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гибридные – 393 тыс. (6,6%), </a:t>
            </a:r>
            <a:r>
              <a:rPr lang="ru-RU" i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электроэнергия – </a:t>
            </a:r>
            <a:r>
              <a:rPr lang="ru-RU" i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31,1 </a:t>
            </a:r>
            <a:r>
              <a:rPr lang="ru-RU" i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тыс</a:t>
            </a:r>
            <a:r>
              <a:rPr lang="ru-RU" i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(0,5%), газ – 24 тыс. (0,4%).</a:t>
            </a:r>
            <a:endParaRPr lang="ru-RU" dirty="0">
              <a:solidFill>
                <a:srgbClr val="0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8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5438" y="396200"/>
            <a:ext cx="14807835" cy="1130914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>
              <a:lnSpc>
                <a:spcPct val="108000"/>
              </a:lnSpc>
            </a:pPr>
            <a:r>
              <a:rPr lang="ru" sz="34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Дисциплина передачи данных с резервуаров </a:t>
            </a:r>
            <a:br>
              <a:rPr lang="ru" sz="34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" sz="34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34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систему оператора КПУ «</a:t>
            </a:r>
            <a:r>
              <a:rPr lang="en-US" sz="3400" b="1" dirty="0" err="1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OilTrack</a:t>
            </a:r>
            <a:r>
              <a:rPr lang="ru-RU" sz="34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r>
              <a:rPr lang="en-US" sz="34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4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(АО «ИУЦ» МФ)</a:t>
            </a:r>
            <a:endParaRPr lang="ru" sz="3400" b="1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5438" y="8734938"/>
            <a:ext cx="15827837" cy="826956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algn="ctr"/>
            <a:r>
              <a:rPr lang="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Справочно. В 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системе оператора КПУ реализована интерактивная карта подключений (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https://oil.qoldau.kz/ru/info/map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 </a:t>
            </a:r>
            <a:b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07.07.2026г. хуже всего ситуация в Туркестанской области – данные передают только 24% объектов. </a:t>
            </a:r>
            <a:b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Лучший показатель – Западно-Казахстанская область, где данные стабильно передают 82% участников рынка.</a:t>
            </a: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663275" y="411460"/>
            <a:ext cx="527707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82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ru-RU" sz="2382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2444" y="1607126"/>
            <a:ext cx="14593824" cy="70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3775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9070" y="282925"/>
            <a:ext cx="11914414" cy="1231006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/>
            <a:r>
              <a:rPr lang="ru" sz="36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Неизбежность </a:t>
            </a:r>
            <a:r>
              <a:rPr lang="ru" sz="36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цифрового </a:t>
            </a:r>
            <a:r>
              <a:rPr lang="ru" sz="36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контроля: </a:t>
            </a:r>
            <a:r>
              <a:rPr lang="ru" sz="36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" sz="36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" sz="36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почему </a:t>
            </a:r>
            <a:r>
              <a:rPr lang="ru" sz="36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ценовой барьер требует 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API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88004" y="2356471"/>
            <a:ext cx="3697877" cy="521525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ru" sz="28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Ручной контроль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281978" y="2356471"/>
            <a:ext cx="5727245" cy="464063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ru" sz="28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Цифровой клапан </a:t>
            </a:r>
            <a:r>
              <a:rPr lang="en-US" sz="28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2800" b="1" dirty="0" err="1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Tulpar</a:t>
            </a:r>
            <a:r>
              <a:rPr lang="en-US" sz="28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US" sz="2800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63809" y="3026646"/>
            <a:ext cx="1640587" cy="631786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/>
            <a:r>
              <a:rPr lang="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Бумажные </a:t>
            </a:r>
            <a:r>
              <a:rPr lang="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проверки</a:t>
            </a:r>
            <a:endParaRPr lang="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96236" y="4543878"/>
            <a:ext cx="2478172" cy="631786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/>
            <a:r>
              <a:rPr lang="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Коррупционные </a:t>
            </a:r>
            <a:r>
              <a:rPr lang="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риски на кассе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463809" y="5869351"/>
            <a:ext cx="2064703" cy="63829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/>
            <a:r>
              <a:rPr lang="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Заправка на чужие права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50734" y="6961724"/>
            <a:ext cx="7225067" cy="1160258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/>
            <a:r>
              <a:rPr lang="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Физическая проверка документов создает очереди и не позволяет вести сквозной учет лимитов в реальном времени.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281978" y="6961724"/>
            <a:ext cx="7588647" cy="1153745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>
              <a:spcAft>
                <a:spcPts val="140"/>
              </a:spcAft>
            </a:pPr>
            <a:r>
              <a:rPr lang="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Мгновенный машинный учет лимитов.</a:t>
            </a:r>
          </a:p>
          <a:p>
            <a:pPr marL="0" marR="0" indent="0"/>
            <a:r>
              <a:rPr lang="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Без системы </a:t>
            </a:r>
            <a:r>
              <a:rPr lang="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цифрового мониторинга </a:t>
            </a:r>
            <a:r>
              <a:rPr lang="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льготное топливо станет предметом внутренних спекуляций.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83056" y="8649556"/>
            <a:ext cx="16311555" cy="913380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algn="ctr"/>
            <a:r>
              <a:rPr lang="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Tulpar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это способ </a:t>
            </a:r>
            <a:r>
              <a:rPr lang="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администрирования </a:t>
            </a:r>
            <a:r>
              <a:rPr lang="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приказа </a:t>
            </a:r>
            <a:r>
              <a:rPr lang="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Министерства </a:t>
            </a:r>
            <a:r>
              <a:rPr lang="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энергетики РК по 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госрегулированию цен на нефтепродукты</a:t>
            </a:r>
            <a:r>
              <a:rPr lang="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69" y="3449426"/>
            <a:ext cx="4707101" cy="314445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586" y="3779453"/>
            <a:ext cx="6771429" cy="2354799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583056" y="2117440"/>
            <a:ext cx="7760425" cy="6151350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883018" y="2117440"/>
            <a:ext cx="7987607" cy="6151350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6663275" y="411460"/>
            <a:ext cx="527707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82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lang="ru-RU" sz="2382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4760" y="522289"/>
            <a:ext cx="15694297" cy="803274"/>
          </a:xfrm>
          <a:prstGeom prst="rect">
            <a:avLst/>
          </a:prstGeom>
          <a:solidFill>
            <a:srgbClr val="F0F1EC"/>
          </a:solidFill>
        </p:spPr>
        <p:txBody>
          <a:bodyPr lIns="0" tIns="0" rIns="0" bIns="0">
            <a:noAutofit/>
          </a:bodyPr>
          <a:lstStyle/>
          <a:p>
            <a:pPr marL="0" marR="0" indent="0">
              <a:lnSpc>
                <a:spcPct val="95000"/>
              </a:lnSpc>
            </a:pPr>
            <a:r>
              <a:rPr lang="ru" sz="36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Архитектура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Tulpar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</a:t>
            </a:r>
            <a:r>
              <a:rPr lang="ru" sz="36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диный </a:t>
            </a:r>
            <a:r>
              <a:rPr lang="ru" sz="36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 </a:t>
            </a:r>
            <a:r>
              <a:rPr lang="ru" sz="36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верификации</a:t>
            </a:r>
            <a:endParaRPr lang="en-US" sz="3600" b="1" dirty="0" smtClean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4200" y="3359150"/>
            <a:ext cx="1244600" cy="260350"/>
          </a:xfrm>
          <a:prstGeom prst="rect">
            <a:avLst/>
          </a:prstGeom>
          <a:solidFill>
            <a:srgbClr val="F0F1EC"/>
          </a:solidFill>
        </p:spPr>
        <p:txBody>
          <a:bodyPr wrap="none" lIns="0" tIns="0" rIns="0" bIns="0">
            <a:noAutofit/>
          </a:bodyPr>
          <a:lstStyle/>
          <a:p>
            <a:pPr marL="0" marR="0" indent="0" algn="ctr"/>
            <a:r>
              <a:rPr lang="en-US" sz="1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eGov</a:t>
            </a:r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Mobile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32341" y="3343275"/>
            <a:ext cx="622300" cy="30480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en-US" sz="1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Kaspi</a:t>
            </a:r>
            <a:endParaRPr lang="en-US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48350" y="3358334"/>
            <a:ext cx="524147" cy="27305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en-US" sz="1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Halyk</a:t>
            </a:r>
            <a:endParaRPr lang="en-US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22550" y="4365625"/>
            <a:ext cx="3327400" cy="19685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Передача баланса и генерация 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QR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43200" y="5994400"/>
            <a:ext cx="2520950" cy="34290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ru" sz="2000" dirty="0">
                <a:solidFill>
                  <a:srgbClr val="4E667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Контроль АЗС: </a:t>
            </a:r>
            <a:r>
              <a:rPr lang="ru" sz="2000" dirty="0" smtClean="0">
                <a:solidFill>
                  <a:srgbClr val="4E667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МФ</a:t>
            </a:r>
            <a:endParaRPr lang="ru" sz="2000" dirty="0">
              <a:solidFill>
                <a:srgbClr val="4E667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56200" y="7404100"/>
            <a:ext cx="1917700" cy="533400"/>
          </a:xfrm>
          <a:prstGeom prst="rect">
            <a:avLst/>
          </a:prstGeom>
          <a:solidFill>
            <a:srgbClr val="F0F1EC"/>
          </a:solidFill>
        </p:spPr>
        <p:txBody>
          <a:bodyPr lIns="0" tIns="0" rIns="0" bIns="0">
            <a:noAutofit/>
          </a:bodyPr>
          <a:lstStyle/>
          <a:p>
            <a:pPr marL="0" marR="0" indent="0" algn="ctr">
              <a:lnSpc>
                <a:spcPct val="107000"/>
              </a:lnSpc>
            </a:pPr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Smart Data Finance </a:t>
            </a:r>
            <a:r>
              <a:rPr lang="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(чеки/накладные</a:t>
            </a:r>
            <a:r>
              <a:rPr lang="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818892" y="7804150"/>
            <a:ext cx="1676400" cy="533400"/>
          </a:xfrm>
          <a:prstGeom prst="rect">
            <a:avLst/>
          </a:prstGeom>
          <a:solidFill>
            <a:srgbClr val="F0F1EC"/>
          </a:solidFill>
        </p:spPr>
        <p:txBody>
          <a:bodyPr lIns="0" tIns="0" rIns="0" bIns="0">
            <a:noAutofit/>
          </a:bodyPr>
          <a:lstStyle/>
          <a:p>
            <a:pPr marL="0" marR="0" indent="0" algn="ctr"/>
            <a:r>
              <a:rPr lang="en-US" sz="1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OilTrack</a:t>
            </a:r>
            <a:endParaRPr lang="en-US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indent="0"/>
            <a:r>
              <a:rPr lang="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(остатки по КПУ</a:t>
            </a:r>
            <a:r>
              <a:rPr lang="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901950" y="6692900"/>
            <a:ext cx="1498600" cy="533400"/>
          </a:xfrm>
          <a:prstGeom prst="rect">
            <a:avLst/>
          </a:prstGeom>
          <a:solidFill>
            <a:srgbClr val="F0F1EC"/>
          </a:solidFill>
        </p:spPr>
        <p:txBody>
          <a:bodyPr lIns="0" tIns="0" rIns="0" bIns="0">
            <a:noAutofit/>
          </a:bodyPr>
          <a:lstStyle/>
          <a:p>
            <a:pPr marL="0" marR="0" indent="0" algn="ctr">
              <a:lnSpc>
                <a:spcPct val="107000"/>
              </a:lnSpc>
            </a:pPr>
            <a:r>
              <a:rPr lang="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ГБД </a:t>
            </a:r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e-License </a:t>
            </a:r>
            <a:r>
              <a:rPr lang="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(разрешения</a:t>
            </a:r>
            <a:r>
              <a:rPr lang="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607300" y="4997450"/>
            <a:ext cx="2298700" cy="1085850"/>
          </a:xfrm>
          <a:prstGeom prst="rect">
            <a:avLst/>
          </a:prstGeom>
          <a:solidFill>
            <a:srgbClr val="F0F1EC"/>
          </a:solidFill>
        </p:spPr>
        <p:txBody>
          <a:bodyPr lIns="0" tIns="0" rIns="0" bIns="0">
            <a:noAutofit/>
          </a:bodyPr>
          <a:lstStyle/>
          <a:p>
            <a:pPr marL="0" marR="0" indent="0" algn="ctr">
              <a:lnSpc>
                <a:spcPct val="115000"/>
              </a:lnSpc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API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Tulpar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(МФ РК</a:t>
            </a:r>
            <a:r>
              <a:rPr lang="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US" sz="24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205718" y="3441700"/>
            <a:ext cx="4239514" cy="35560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ru" sz="2000" dirty="0">
                <a:solidFill>
                  <a:srgbClr val="4E667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Идентификация: МВД / </a:t>
            </a:r>
            <a:r>
              <a:rPr lang="ru" sz="2000" dirty="0" smtClean="0">
                <a:solidFill>
                  <a:srgbClr val="4E667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МЮ / АРРФР</a:t>
            </a:r>
            <a:endParaRPr lang="ru" sz="2000" dirty="0">
              <a:solidFill>
                <a:srgbClr val="4E667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24150" y="2578100"/>
            <a:ext cx="3124200" cy="35560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ru" sz="2000" dirty="0">
                <a:solidFill>
                  <a:srgbClr val="4E667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Граждане &amp; Интерфейс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2387071" y="4107433"/>
            <a:ext cx="1865377" cy="628651"/>
          </a:xfrm>
          <a:prstGeom prst="rect">
            <a:avLst/>
          </a:prstGeom>
          <a:solidFill>
            <a:srgbClr val="F0F1EC"/>
          </a:solidFill>
        </p:spPr>
        <p:txBody>
          <a:bodyPr lIns="0" tIns="0" rIns="0" bIns="0">
            <a:noAutofit/>
          </a:bodyPr>
          <a:lstStyle/>
          <a:p>
            <a:pPr algn="ctr"/>
            <a:r>
              <a:rPr lang="ru-RU" sz="13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АИС «Сервисный центр</a:t>
            </a:r>
            <a:r>
              <a:rPr lang="ru-RU" sz="135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МВД </a:t>
            </a:r>
            <a:r>
              <a:rPr lang="ru" sz="13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(владение авто, </a:t>
            </a:r>
            <a:r>
              <a:rPr lang="ru" sz="1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ВУ)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2693650" y="6350000"/>
            <a:ext cx="1263650" cy="533400"/>
          </a:xfrm>
          <a:prstGeom prst="rect">
            <a:avLst/>
          </a:prstGeom>
          <a:solidFill>
            <a:srgbClr val="F0F1EC"/>
          </a:solidFill>
        </p:spPr>
        <p:txBody>
          <a:bodyPr lIns="0" tIns="0" rIns="0" bIns="0">
            <a:noAutofit/>
          </a:bodyPr>
          <a:lstStyle/>
          <a:p>
            <a:pPr marL="0" marR="0" indent="0" algn="ctr">
              <a:lnSpc>
                <a:spcPct val="107000"/>
              </a:lnSpc>
            </a:pPr>
            <a:r>
              <a:rPr lang="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ГБД ФЛ/ЮЛ </a:t>
            </a:r>
            <a:r>
              <a:rPr lang="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(статус</a:t>
            </a:r>
            <a:r>
              <a:rPr lang="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2534899" y="5295900"/>
            <a:ext cx="1587500" cy="443485"/>
          </a:xfrm>
          <a:prstGeom prst="rect">
            <a:avLst/>
          </a:prstGeom>
          <a:solidFill>
            <a:srgbClr val="F0F1EC"/>
          </a:solidFill>
        </p:spPr>
        <p:txBody>
          <a:bodyPr lIns="0" tIns="0" rIns="0" bIns="0">
            <a:noAutofit/>
          </a:bodyPr>
          <a:lstStyle/>
          <a:p>
            <a:pPr marL="0" marR="0" indent="0" algn="ctr">
              <a:lnSpc>
                <a:spcPct val="89000"/>
              </a:lnSpc>
            </a:pPr>
            <a:r>
              <a:rPr lang="ru-RU" sz="1400" b="1" cap="small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ЕСБД</a:t>
            </a:r>
            <a:r>
              <a:rPr lang="ru" sz="1400" b="1" cap="small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АРРФР</a:t>
            </a:r>
            <a:r>
              <a:rPr lang="ru" sz="1400" cap="small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(доверенности</a:t>
            </a:r>
            <a:r>
              <a:rPr lang="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0" y="9340851"/>
            <a:ext cx="17475200" cy="463550"/>
          </a:xfrm>
          <a:prstGeom prst="rect">
            <a:avLst/>
          </a:prstGeom>
          <a:solidFill>
            <a:srgbClr val="F0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248194" y="9528175"/>
            <a:ext cx="16966656" cy="1"/>
          </a:xfrm>
          <a:prstGeom prst="line">
            <a:avLst/>
          </a:prstGeom>
          <a:ln w="28575">
            <a:solidFill>
              <a:srgbClr val="9798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6576431" y="411460"/>
            <a:ext cx="614551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82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endParaRPr lang="ru-RU" sz="2382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316997" y="4875214"/>
            <a:ext cx="1806905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Интеграции:</a:t>
            </a:r>
          </a:p>
          <a:p>
            <a:pPr algn="ctr">
              <a:lnSpc>
                <a:spcPct val="115000"/>
              </a:lnSpc>
            </a:pPr>
            <a:r>
              <a:rPr lang="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выгрузка </a:t>
            </a:r>
            <a:r>
              <a:rPr lang="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 </a:t>
            </a:r>
            <a:r>
              <a:rPr lang="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дельта</a:t>
            </a:r>
            <a:endParaRPr lang="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1205</Words>
  <Application>Microsoft Office PowerPoint</Application>
  <PresentationFormat>Произвольный</PresentationFormat>
  <Paragraphs>229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Tahoma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Головинова</dc:creator>
  <cp:lastModifiedBy>Жанасыл Оспанов</cp:lastModifiedBy>
  <cp:revision>60</cp:revision>
  <dcterms:modified xsi:type="dcterms:W3CDTF">2026-07-21T10:18:20Z</dcterms:modified>
</cp:coreProperties>
</file>